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23"/>
  </p:notesMasterIdLst>
  <p:handoutMasterIdLst>
    <p:handoutMasterId r:id="rId24"/>
  </p:handoutMasterIdLst>
  <p:sldIdLst>
    <p:sldId id="256" r:id="rId2"/>
    <p:sldId id="445" r:id="rId3"/>
    <p:sldId id="437" r:id="rId4"/>
    <p:sldId id="439" r:id="rId5"/>
    <p:sldId id="440" r:id="rId6"/>
    <p:sldId id="441" r:id="rId7"/>
    <p:sldId id="442" r:id="rId8"/>
    <p:sldId id="443" r:id="rId9"/>
    <p:sldId id="444" r:id="rId10"/>
    <p:sldId id="446" r:id="rId11"/>
    <p:sldId id="449" r:id="rId12"/>
    <p:sldId id="450" r:id="rId13"/>
    <p:sldId id="451" r:id="rId14"/>
    <p:sldId id="452" r:id="rId15"/>
    <p:sldId id="453" r:id="rId16"/>
    <p:sldId id="454" r:id="rId17"/>
    <p:sldId id="455" r:id="rId18"/>
    <p:sldId id="457" r:id="rId19"/>
    <p:sldId id="458" r:id="rId20"/>
    <p:sldId id="459" r:id="rId21"/>
    <p:sldId id="460"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02"/>
    <a:srgbClr val="942093"/>
    <a:srgbClr val="0432FF"/>
    <a:srgbClr val="011893"/>
    <a:srgbClr val="4E8F00"/>
    <a:srgbClr val="1595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44" autoAdjust="0"/>
    <p:restoredTop sz="93703" autoAdjust="0"/>
  </p:normalViewPr>
  <p:slideViewPr>
    <p:cSldViewPr snapToGrid="0">
      <p:cViewPr varScale="1">
        <p:scale>
          <a:sx n="158" d="100"/>
          <a:sy n="158" d="100"/>
        </p:scale>
        <p:origin x="640" y="496"/>
      </p:cViewPr>
      <p:guideLst>
        <p:guide orient="horz" pos="2160"/>
        <p:guide pos="2880"/>
      </p:guideLst>
    </p:cSldViewPr>
  </p:slideViewPr>
  <p:outlineViewPr>
    <p:cViewPr>
      <p:scale>
        <a:sx n="33" d="100"/>
        <a:sy n="33" d="100"/>
      </p:scale>
      <p:origin x="0" y="-132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50" d="100"/>
          <a:sy n="150" d="100"/>
        </p:scale>
        <p:origin x="333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C30884-A0EA-AC42-B40B-94AC7F0B05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EA9C280-3780-FD48-B8F3-C686E27F20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D06031-83C7-5E43-A119-232DE0B328B9}" type="datetimeFigureOut">
              <a:rPr lang="en-US" smtClean="0"/>
              <a:t>12/25/25</a:t>
            </a:fld>
            <a:endParaRPr lang="en-US"/>
          </a:p>
        </p:txBody>
      </p:sp>
      <p:sp>
        <p:nvSpPr>
          <p:cNvPr id="4" name="Footer Placeholder 3">
            <a:extLst>
              <a:ext uri="{FF2B5EF4-FFF2-40B4-BE49-F238E27FC236}">
                <a16:creationId xmlns:a16="http://schemas.microsoft.com/office/drawing/2014/main" id="{FFB6327A-4610-EF42-8AFC-4A7F064131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1AAB9DD-E5CE-6D48-9560-60AEDB8F71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E87B03-8648-BB4C-90A0-AE124F874690}" type="slidenum">
              <a:rPr lang="en-US" smtClean="0"/>
              <a:t>‹#›</a:t>
            </a:fld>
            <a:endParaRPr lang="en-US"/>
          </a:p>
        </p:txBody>
      </p:sp>
    </p:spTree>
    <p:extLst>
      <p:ext uri="{BB962C8B-B14F-4D97-AF65-F5344CB8AC3E}">
        <p14:creationId xmlns:p14="http://schemas.microsoft.com/office/powerpoint/2010/main" val="631489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8AF578F8-515F-441A-90DE-DD9B13E6EA99}" type="datetimeFigureOut">
              <a:rPr lang="en-US"/>
              <a:pPr>
                <a:defRPr/>
              </a:pPr>
              <a:t>12/25/25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8C8F0C40-F5E7-4340-85B9-091627FAE1D3}" type="slidenum">
              <a:rPr lang="en-US"/>
              <a:pPr>
                <a:defRPr/>
              </a:pPr>
              <a:t>‹#›</a:t>
            </a:fld>
            <a:endParaRPr lang="en-US"/>
          </a:p>
        </p:txBody>
      </p:sp>
    </p:spTree>
    <p:extLst>
      <p:ext uri="{BB962C8B-B14F-4D97-AF65-F5344CB8AC3E}">
        <p14:creationId xmlns:p14="http://schemas.microsoft.com/office/powerpoint/2010/main" val="42496404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a:prstGeom prst="rect">
            <a:avLst/>
          </a:prstGeom>
        </p:spPr>
        <p:txBody>
          <a:bodyPr>
            <a:noAutofit/>
          </a:bodyPr>
          <a:lstStyle>
            <a:lvl1pPr algn="ctr" fontAlgn="auto">
              <a:spcBef>
                <a:spcPts val="0"/>
              </a:spcBef>
              <a:spcAft>
                <a:spcPts val="0"/>
              </a:spcAft>
              <a:defRPr sz="2000">
                <a:solidFill>
                  <a:srgbClr val="FFFFFF"/>
                </a:solidFill>
                <a:latin typeface="+mn-lt"/>
                <a:cs typeface="+mn-cs"/>
              </a:defRPr>
            </a:lvl1pPr>
          </a:lstStyle>
          <a:p>
            <a:pPr>
              <a:defRPr/>
            </a:pPr>
            <a:fld id="{7B162825-A69A-476D-8C09-B1471D3F6B6E}" type="datetimeFigureOut">
              <a:rPr lang="en-US"/>
              <a:pPr>
                <a:defRPr/>
              </a:pPr>
              <a:t>12/25/25</a:t>
            </a:fld>
            <a:endParaRPr lang="en-US"/>
          </a:p>
        </p:txBody>
      </p:sp>
      <p:sp>
        <p:nvSpPr>
          <p:cNvPr id="10" name="Footer Placeholder 16"/>
          <p:cNvSpPr>
            <a:spLocks noGrp="1"/>
          </p:cNvSpPr>
          <p:nvPr>
            <p:ph type="ftr" sz="quarter" idx="11"/>
          </p:nvPr>
        </p:nvSpPr>
        <p:spPr>
          <a:xfrm>
            <a:off x="2085975" y="236538"/>
            <a:ext cx="5867400" cy="365125"/>
          </a:xfrm>
          <a:prstGeom prst="rect">
            <a:avLst/>
          </a:prstGeom>
        </p:spPr>
        <p:txBody>
          <a:bodyPr/>
          <a:lstStyle>
            <a:lvl1pPr algn="r" fontAlgn="auto">
              <a:spcBef>
                <a:spcPts val="0"/>
              </a:spcBef>
              <a:spcAft>
                <a:spcPts val="0"/>
              </a:spcAft>
              <a:defRPr>
                <a:solidFill>
                  <a:schemeClr val="tx2"/>
                </a:solidFill>
                <a:latin typeface="+mn-lt"/>
                <a:cs typeface="+mn-cs"/>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a:prstGeom prst="rect">
            <a:avLst/>
          </a:prstGeom>
        </p:spPr>
        <p:txBody>
          <a:bodyPr/>
          <a:lstStyle>
            <a:lvl1pPr fontAlgn="auto">
              <a:spcBef>
                <a:spcPts val="0"/>
              </a:spcBef>
              <a:spcAft>
                <a:spcPts val="0"/>
              </a:spcAft>
              <a:defRPr>
                <a:solidFill>
                  <a:schemeClr val="tx2"/>
                </a:solidFill>
                <a:latin typeface="+mn-lt"/>
                <a:cs typeface="+mn-cs"/>
              </a:defRPr>
            </a:lvl1pPr>
          </a:lstStyle>
          <a:p>
            <a:pPr>
              <a:defRPr/>
            </a:pPr>
            <a:fld id="{2BCEF51B-8417-44D1-9CC5-62F3BC9CB524}"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8153400" cy="990600"/>
          </a:xfrm>
        </p:spPr>
        <p:txBody>
          <a:bodyPr/>
          <a:lstStyle>
            <a:lvl1pPr>
              <a:defRPr sz="4000"/>
            </a:lvl1pPr>
          </a:lstStyle>
          <a:p>
            <a:r>
              <a:rPr lang="en-US" dirty="0"/>
              <a:t>Click to edit Master title style</a:t>
            </a:r>
          </a:p>
        </p:txBody>
      </p:sp>
      <p:sp>
        <p:nvSpPr>
          <p:cNvPr id="8" name="Content Placeholder 7"/>
          <p:cNvSpPr>
            <a:spLocks noGrp="1"/>
          </p:cNvSpPr>
          <p:nvPr>
            <p:ph sz="quarter" idx="1" hasCustomPrompt="1"/>
          </p:nvPr>
        </p:nvSpPr>
        <p:spPr>
          <a:xfrm>
            <a:off x="612648" y="1600200"/>
            <a:ext cx="8153400" cy="4495800"/>
          </a:xfrm>
        </p:spPr>
        <p:txBody>
          <a:bodyPr/>
          <a:lstStyle>
            <a:lvl1pPr marL="233363" indent="-233363">
              <a:lnSpc>
                <a:spcPts val="2900"/>
              </a:lnSpc>
              <a:buSzPct val="150000"/>
              <a:buFont typeface="Arial" charset="0"/>
              <a:buChar char="•"/>
              <a:tabLst/>
              <a:defRPr/>
            </a:lvl1pPr>
            <a:lvl2pPr marL="514350" indent="-228600">
              <a:lnSpc>
                <a:spcPts val="1800"/>
              </a:lnSpc>
              <a:buSzPct val="175000"/>
              <a:buFont typeface="Arial" charset="0"/>
              <a:buChar char="•"/>
              <a:tabLst/>
              <a:defRPr/>
            </a:lvl2pPr>
            <a:lvl3pPr marL="914400" indent="-228600">
              <a:buFont typeface="Arial" charset="0"/>
              <a:buChar char="•"/>
              <a:defRPr/>
            </a:lvl3pPr>
            <a:lvl4pPr marL="1371600" indent="-228600">
              <a:buFont typeface="Arial" charset="0"/>
              <a:buChar char="•"/>
              <a:defRPr/>
            </a:lvl4pPr>
            <a:lvl5pPr marL="1828800" indent="-228600">
              <a:buFont typeface="Arial" charset="0"/>
              <a:buChar char="•"/>
              <a:defRPr/>
            </a:lvl5pPr>
          </a:lstStyle>
          <a:p>
            <a:pPr lvl="0"/>
            <a:r>
              <a:rPr lang="en-US" dirty="0"/>
              <a:t>Click to edit Master text styles </a:t>
            </a:r>
            <a:r>
              <a:rPr lang="en-US" dirty="0" err="1"/>
              <a:t>dfmgjsdfjkg</a:t>
            </a:r>
            <a:r>
              <a:rPr lang="en-US" dirty="0"/>
              <a:t> </a:t>
            </a:r>
            <a:r>
              <a:rPr lang="en-US" dirty="0" err="1"/>
              <a:t>dfkgjsdfg</a:t>
            </a:r>
            <a:r>
              <a:rPr lang="en-US" dirty="0"/>
              <a:t> </a:t>
            </a:r>
            <a:r>
              <a:rPr lang="en-US" dirty="0" err="1"/>
              <a:t>sd</a:t>
            </a:r>
            <a:r>
              <a:rPr lang="en-US" dirty="0"/>
              <a:t> f </a:t>
            </a:r>
            <a:r>
              <a:rPr lang="en-US" dirty="0" err="1"/>
              <a:t>dsfkgjsdfg</a:t>
            </a:r>
            <a:r>
              <a:rPr lang="en-US" dirty="0"/>
              <a:t>   </a:t>
            </a:r>
            <a:r>
              <a:rPr lang="en-US" dirty="0" err="1"/>
              <a:t>sdfkgjsdgf</a:t>
            </a:r>
            <a:endParaRPr lang="en-US" dirty="0"/>
          </a:p>
          <a:p>
            <a:pPr lvl="1"/>
            <a:r>
              <a:rPr lang="en-US" dirty="0"/>
              <a:t>Second </a:t>
            </a:r>
            <a:r>
              <a:rPr lang="en-US" dirty="0" err="1"/>
              <a:t>levelcxbxfghdfgh</a:t>
            </a:r>
            <a:endParaRPr lang="en-US" dirty="0"/>
          </a:p>
          <a:p>
            <a:pPr lvl="1"/>
            <a:r>
              <a:rPr lang="en-US" dirty="0" err="1"/>
              <a:t>dfghdfghdfghdfgh</a:t>
            </a:r>
            <a:endParaRPr lang="en-US" dirty="0"/>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cs typeface="+mn-cs"/>
              </a:defRPr>
            </a:lvl1pPr>
          </a:lstStyle>
          <a:p>
            <a:pPr>
              <a:defRPr/>
            </a:pPr>
            <a:fld id="{0954FAB1-8F7F-44C8-A6F7-58B63B049C62}" type="datetimeFigureOut">
              <a:rPr lang="en-US"/>
              <a:pPr>
                <a:defRPr/>
              </a:pPr>
              <a:t>12/25/25</a:t>
            </a:fld>
            <a:endParaRPr lang="en-US"/>
          </a:p>
        </p:txBody>
      </p:sp>
      <p:sp>
        <p:nvSpPr>
          <p:cNvPr id="8" name="Slide Number Placeholder 12"/>
          <p:cNvSpPr>
            <a:spLocks noGrp="1"/>
          </p:cNvSpPr>
          <p:nvPr>
            <p:ph type="sldNum" sz="quarter" idx="11"/>
          </p:nvPr>
        </p:nvSpPr>
        <p:spPr>
          <a:xfrm>
            <a:off x="0" y="1752600"/>
            <a:ext cx="1295400" cy="701675"/>
          </a:xfrm>
          <a:prstGeom prst="rect">
            <a:avLst/>
          </a:prstGeom>
        </p:spPr>
        <p:txBody>
          <a:bodyPr>
            <a:noAutofit/>
          </a:bodyPr>
          <a:lstStyle>
            <a:lvl1pPr fontAlgn="auto">
              <a:spcBef>
                <a:spcPts val="0"/>
              </a:spcBef>
              <a:spcAft>
                <a:spcPts val="0"/>
              </a:spcAft>
              <a:defRPr sz="2400">
                <a:solidFill>
                  <a:srgbClr val="FFFFFF"/>
                </a:solidFill>
                <a:latin typeface="+mn-lt"/>
                <a:cs typeface="+mn-cs"/>
              </a:defRPr>
            </a:lvl1pPr>
          </a:lstStyle>
          <a:p>
            <a:pPr>
              <a:defRPr/>
            </a:pPr>
            <a:fld id="{F6389680-DB96-4EC4-89E8-5568EA440D2D}" type="slidenum">
              <a:rPr lang="en-US"/>
              <a:pPr>
                <a:defRPr/>
              </a:pPr>
              <a:t>‹#›</a:t>
            </a:fld>
            <a:endParaRPr lang="en-US"/>
          </a:p>
        </p:txBody>
      </p:sp>
      <p:sp>
        <p:nvSpPr>
          <p:cNvPr id="9" name="Footer Placeholder 13"/>
          <p:cNvSpPr>
            <a:spLocks noGrp="1"/>
          </p:cNvSpPr>
          <p:nvPr>
            <p:ph type="ftr" sz="quarter" idx="12"/>
          </p:nvPr>
        </p:nvSpPr>
        <p:spPr>
          <a:xfrm>
            <a:off x="609600" y="6248400"/>
            <a:ext cx="5421313"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667000" cy="365125"/>
          </a:xfrm>
          <a:prstGeom prst="rect">
            <a:avLst/>
          </a:prstGeom>
        </p:spPr>
        <p:txBody>
          <a:bodyPr/>
          <a:lstStyle>
            <a:lvl1pPr fontAlgn="auto">
              <a:spcBef>
                <a:spcPts val="0"/>
              </a:spcBef>
              <a:spcAft>
                <a:spcPts val="0"/>
              </a:spcAft>
              <a:defRPr>
                <a:latin typeface="+mn-lt"/>
                <a:cs typeface="+mn-cs"/>
              </a:defRPr>
            </a:lvl1pPr>
          </a:lstStyle>
          <a:p>
            <a:pPr>
              <a:defRPr/>
            </a:pPr>
            <a:fld id="{C2823201-5BBA-4B8D-AC11-DEF555243977}" type="datetimeFigureOut">
              <a:rPr lang="en-US"/>
              <a:pPr>
                <a:defRPr/>
              </a:pPr>
              <a:t>12/25/25</a:t>
            </a:fld>
            <a:endParaRPr lang="en-US"/>
          </a:p>
        </p:txBody>
      </p:sp>
      <p:sp>
        <p:nvSpPr>
          <p:cNvPr id="3" name="Footer Placeholder 2"/>
          <p:cNvSpPr>
            <a:spLocks noGrp="1"/>
          </p:cNvSpPr>
          <p:nvPr>
            <p:ph type="ftr" sz="quarter" idx="11"/>
          </p:nvPr>
        </p:nvSpPr>
        <p:spPr>
          <a:xfrm>
            <a:off x="609600" y="6248400"/>
            <a:ext cx="5421313"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a:prstGeom prst="rect">
            <a:avLst/>
          </a:prstGeom>
        </p:spPr>
        <p:txBody>
          <a:bodyPr/>
          <a:lstStyle>
            <a:lvl1pPr fontAlgn="auto">
              <a:spcBef>
                <a:spcPts val="0"/>
              </a:spcBef>
              <a:spcAft>
                <a:spcPts val="0"/>
              </a:spcAft>
              <a:defRPr>
                <a:solidFill>
                  <a:schemeClr val="tx2"/>
                </a:solidFill>
                <a:latin typeface="+mn-lt"/>
                <a:cs typeface="+mn-cs"/>
              </a:defRPr>
            </a:lvl1pPr>
          </a:lstStyle>
          <a:p>
            <a:pPr>
              <a:defRPr/>
            </a:pPr>
            <a:fld id="{8AE8729B-0A47-446B-A7E7-A13299B3DB4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609600" y="85725"/>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612775" y="14478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 </a:t>
            </a:r>
            <a:r>
              <a:rPr lang="en-US" dirty="0" err="1"/>
              <a:t>sdzsdf</a:t>
            </a:r>
            <a:r>
              <a:rPr lang="en-US" dirty="0"/>
              <a:t> </a:t>
            </a:r>
            <a:r>
              <a:rPr lang="en-US" dirty="0" err="1"/>
              <a:t>asdf</a:t>
            </a:r>
            <a:r>
              <a:rPr lang="en-US" dirty="0"/>
              <a:t> </a:t>
            </a:r>
            <a:r>
              <a:rPr lang="en-US" dirty="0" err="1"/>
              <a:t>gadsfg</a:t>
            </a:r>
            <a:r>
              <a:rPr lang="en-US" dirty="0"/>
              <a:t> </a:t>
            </a:r>
            <a:r>
              <a:rPr lang="en-US" dirty="0" err="1"/>
              <a:t>dfg</a:t>
            </a:r>
            <a:r>
              <a:rPr lang="en-US" dirty="0"/>
              <a:t> </a:t>
            </a:r>
            <a:r>
              <a:rPr lang="en-US" dirty="0" err="1"/>
              <a:t>sdfg</a:t>
            </a:r>
            <a:r>
              <a:rPr lang="en-US" dirty="0"/>
              <a:t> </a:t>
            </a:r>
            <a:r>
              <a:rPr lang="en-US" dirty="0" err="1"/>
              <a:t>sdfg</a:t>
            </a:r>
            <a:r>
              <a:rPr lang="en-US" dirty="0"/>
              <a:t> </a:t>
            </a:r>
            <a:r>
              <a:rPr lang="en-US" dirty="0" err="1"/>
              <a:t>sdfg</a:t>
            </a:r>
            <a:r>
              <a:rPr lang="en-US" dirty="0"/>
              <a:t> </a:t>
            </a:r>
            <a:r>
              <a:rPr lang="en-US" dirty="0" err="1"/>
              <a:t>sdfg</a:t>
            </a:r>
            <a:r>
              <a:rPr lang="en-US" dirty="0"/>
              <a:t> </a:t>
            </a:r>
          </a:p>
          <a:p>
            <a:pPr lvl="0"/>
            <a:r>
              <a:rPr lang="en-US" dirty="0" err="1"/>
              <a:t>asdfasdfasdfgafdgdsfg</a:t>
            </a:r>
            <a:endParaRPr lang="en-US" dirty="0"/>
          </a:p>
          <a:p>
            <a:pPr lvl="0"/>
            <a:r>
              <a:rPr lang="en-US" dirty="0" err="1"/>
              <a:t>Sdfasfd</a:t>
            </a:r>
            <a:r>
              <a:rPr lang="en-US" dirty="0"/>
              <a:t> </a:t>
            </a:r>
            <a:r>
              <a:rPr lang="en-US" dirty="0" err="1"/>
              <a:t>sdfsdfgdf</a:t>
            </a:r>
            <a:r>
              <a:rPr lang="en-US" dirty="0"/>
              <a:t> </a:t>
            </a:r>
            <a:r>
              <a:rPr lang="en-US" dirty="0" err="1"/>
              <a:t>dsfgdfgdg</a:t>
            </a:r>
            <a:r>
              <a:rPr lang="en-US" dirty="0"/>
              <a:t> </a:t>
            </a:r>
            <a:r>
              <a:rPr lang="en-US" dirty="0" err="1"/>
              <a:t>sfdfgdfg</a:t>
            </a:r>
            <a:r>
              <a:rPr lang="en-US" dirty="0"/>
              <a:t> </a:t>
            </a:r>
            <a:r>
              <a:rPr lang="en-US" dirty="0" err="1"/>
              <a:t>sdfgfdg</a:t>
            </a:r>
            <a:r>
              <a:rPr lang="en-US" dirty="0"/>
              <a:t> </a:t>
            </a:r>
            <a:r>
              <a:rPr lang="en-US" dirty="0" err="1"/>
              <a:t>sdfg</a:t>
            </a:r>
            <a:r>
              <a:rPr lang="en-US" dirty="0"/>
              <a:t> </a:t>
            </a:r>
            <a:r>
              <a:rPr lang="en-US" dirty="0" err="1"/>
              <a:t>sdfsdg</a:t>
            </a:r>
            <a:endParaRPr lang="en-US" dirty="0"/>
          </a:p>
          <a:p>
            <a:pPr lvl="1"/>
            <a:r>
              <a:rPr lang="en-US" dirty="0"/>
              <a:t>Second </a:t>
            </a:r>
            <a:r>
              <a:rPr lang="en-US" dirty="0" err="1"/>
              <a:t>leveldfg</a:t>
            </a:r>
            <a:r>
              <a:rPr lang="en-US" dirty="0"/>
              <a:t> </a:t>
            </a:r>
            <a:r>
              <a:rPr lang="en-US" dirty="0" err="1"/>
              <a:t>dfgdsfg</a:t>
            </a:r>
            <a:r>
              <a:rPr lang="en-US" dirty="0"/>
              <a:t> </a:t>
            </a:r>
            <a:r>
              <a:rPr lang="en-US" dirty="0" err="1"/>
              <a:t>dsfgdsfgg</a:t>
            </a:r>
            <a:r>
              <a:rPr lang="en-US" dirty="0"/>
              <a:t> </a:t>
            </a:r>
            <a:r>
              <a:rPr lang="en-US" dirty="0" err="1"/>
              <a:t>dsfgdgf</a:t>
            </a:r>
            <a:r>
              <a:rPr lang="en-US" dirty="0"/>
              <a:t> </a:t>
            </a:r>
            <a:r>
              <a:rPr lang="en-US" dirty="0" err="1"/>
              <a:t>dsdfgdfgdfgdfg</a:t>
            </a:r>
            <a:r>
              <a:rPr lang="en-US" dirty="0"/>
              <a:t>  </a:t>
            </a:r>
            <a:r>
              <a:rPr lang="en-US" dirty="0" err="1"/>
              <a:t>dfgasadfgsgfdfgsdfgsdfg</a:t>
            </a:r>
            <a:r>
              <a:rPr lang="en-US" dirty="0"/>
              <a:t> </a:t>
            </a:r>
            <a:r>
              <a:rPr lang="en-US" dirty="0" err="1"/>
              <a:t>dsfgsdfg</a:t>
            </a:r>
            <a:r>
              <a:rPr lang="en-US" dirty="0"/>
              <a:t> </a:t>
            </a:r>
            <a:r>
              <a:rPr lang="en-US" dirty="0" err="1"/>
              <a:t>sdfgsdfg</a:t>
            </a:r>
            <a:r>
              <a:rPr lang="en-US" dirty="0"/>
              <a:t> </a:t>
            </a:r>
            <a:r>
              <a:rPr lang="en-US" dirty="0" err="1"/>
              <a:t>sdfgsd</a:t>
            </a:r>
            <a:r>
              <a:rPr lang="en-US" dirty="0"/>
              <a:t> </a:t>
            </a:r>
            <a:r>
              <a:rPr lang="en-US" dirty="0" err="1"/>
              <a:t>gsd</a:t>
            </a:r>
            <a:r>
              <a:rPr lang="en-US" dirty="0"/>
              <a:t> </a:t>
            </a:r>
            <a:r>
              <a:rPr lang="en-US" dirty="0" err="1"/>
              <a:t>fg</a:t>
            </a:r>
            <a:endParaRPr lang="en-US" dirty="0"/>
          </a:p>
          <a:p>
            <a:pPr lvl="1"/>
            <a:r>
              <a:rPr lang="en-US" dirty="0" err="1"/>
              <a:t>Dfgsdgf</a:t>
            </a:r>
            <a:r>
              <a:rPr lang="en-US" dirty="0"/>
              <a:t> </a:t>
            </a:r>
            <a:r>
              <a:rPr lang="en-US" dirty="0" err="1"/>
              <a:t>dsfgfdgdfgfdg</a:t>
            </a:r>
            <a:r>
              <a:rPr lang="en-US" dirty="0"/>
              <a:t> </a:t>
            </a:r>
          </a:p>
          <a:p>
            <a:pPr lvl="1"/>
            <a:r>
              <a:rPr lang="en-US" dirty="0" err="1"/>
              <a:t>dfgdfg</a:t>
            </a:r>
            <a:endParaRPr lang="en-US" dirty="0"/>
          </a:p>
          <a:p>
            <a:pPr lvl="2"/>
            <a:r>
              <a:rPr lang="en-US" dirty="0"/>
              <a:t>Third level</a:t>
            </a:r>
          </a:p>
          <a:p>
            <a:pPr lvl="3"/>
            <a:r>
              <a:rPr lang="en-US" dirty="0"/>
              <a:t>Fourth level</a:t>
            </a:r>
          </a:p>
          <a:p>
            <a:pPr lvl="4"/>
            <a:r>
              <a:rPr lang="en-US" dirty="0"/>
              <a:t>Fifth level</a:t>
            </a:r>
          </a:p>
        </p:txBody>
      </p:sp>
      <p:sp>
        <p:nvSpPr>
          <p:cNvPr id="7" name="Rectangle 6"/>
          <p:cNvSpPr/>
          <p:nvPr/>
        </p:nvSpPr>
        <p:spPr bwMode="white">
          <a:xfrm>
            <a:off x="0" y="1092200"/>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8575" y="10668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581025" y="10668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13"/>
          <p:cNvSpPr>
            <a:spLocks noChangeArrowheads="1"/>
          </p:cNvSpPr>
          <p:nvPr userDrawn="1"/>
        </p:nvSpPr>
        <p:spPr bwMode="auto">
          <a:xfrm>
            <a:off x="244475" y="6202863"/>
            <a:ext cx="581025" cy="457200"/>
          </a:xfrm>
          <a:prstGeom prst="rect">
            <a:avLst/>
          </a:prstGeom>
          <a:noFill/>
          <a:ln w="9525">
            <a:noFill/>
            <a:miter lim="800000"/>
            <a:headEnd/>
            <a:tailEnd/>
          </a:ln>
          <a:effectLst/>
        </p:spPr>
        <p:txBody>
          <a:bodyPr anchor="b"/>
          <a:lstStyle/>
          <a:p>
            <a:pPr algn="r" fontAlgn="auto">
              <a:spcBef>
                <a:spcPts val="0"/>
              </a:spcBef>
              <a:spcAft>
                <a:spcPts val="0"/>
              </a:spcAft>
              <a:defRPr/>
            </a:pPr>
            <a:fld id="{2BD161B2-48E3-49EC-B5DB-9E3CCF7654AC}" type="slidenum">
              <a:rPr lang="en-US" sz="1000">
                <a:latin typeface="Calibri"/>
                <a:cs typeface="+mn-cs"/>
              </a:rPr>
              <a:pPr algn="r" fontAlgn="auto">
                <a:spcBef>
                  <a:spcPts val="0"/>
                </a:spcBef>
                <a:spcAft>
                  <a:spcPts val="0"/>
                </a:spcAft>
                <a:defRPr/>
              </a:pPr>
              <a:t>‹#›</a:t>
            </a:fld>
            <a:endParaRPr lang="en-US" sz="1000" dirty="0">
              <a:latin typeface="Calibri"/>
              <a:cs typeface="+mn-cs"/>
            </a:endParaRPr>
          </a:p>
        </p:txBody>
      </p:sp>
      <p:sp>
        <p:nvSpPr>
          <p:cNvPr id="12" name="Rectangle 15"/>
          <p:cNvSpPr>
            <a:spLocks noChangeArrowheads="1"/>
          </p:cNvSpPr>
          <p:nvPr userDrawn="1"/>
        </p:nvSpPr>
        <p:spPr bwMode="auto">
          <a:xfrm>
            <a:off x="817563" y="6521450"/>
            <a:ext cx="7483475" cy="74613"/>
          </a:xfrm>
          <a:prstGeom prst="rect">
            <a:avLst/>
          </a:prstGeom>
          <a:gradFill rotWithShape="0">
            <a:gsLst>
              <a:gs pos="0">
                <a:srgbClr val="FF9900"/>
              </a:gs>
              <a:gs pos="100000">
                <a:srgbClr val="0066FF"/>
              </a:gs>
            </a:gsLst>
            <a:lin ang="0" scaled="1"/>
          </a:gradFill>
          <a:ln w="9525">
            <a:no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Tree>
  </p:cSld>
  <p:clrMap bg1="lt1" tx1="dk1" bg2="lt2" tx2="dk2" accent1="accent1" accent2="accent2" accent3="accent3" accent4="accent4" accent5="accent5" accent6="accent6" hlink="hlink" folHlink="folHlink"/>
  <p:sldLayoutIdLst>
    <p:sldLayoutId id="2147483895" r:id="rId1"/>
    <p:sldLayoutId id="2147483894" r:id="rId2"/>
    <p:sldLayoutId id="2147483896" r:id="rId3"/>
    <p:sldLayoutId id="2147483897" r:id="rId4"/>
  </p:sldLayoutIdLst>
  <p:txStyles>
    <p:titleStyle>
      <a:lvl1pPr algn="l" rtl="0" eaLnBrk="0" fontAlgn="base" hangingPunct="0">
        <a:spcBef>
          <a:spcPct val="0"/>
        </a:spcBef>
        <a:spcAft>
          <a:spcPct val="0"/>
        </a:spcAft>
        <a:defRPr sz="4400" b="1" kern="1200">
          <a:solidFill>
            <a:schemeClr val="tx1"/>
          </a:solidFill>
          <a:latin typeface="Calibri"/>
          <a:ea typeface="Tahoma" pitchFamily="34" charset="0"/>
          <a:cs typeface="Tahoma" pitchFamily="34" charset="0"/>
        </a:defRPr>
      </a:lvl1pPr>
      <a:lvl2pPr algn="l" rtl="0" eaLnBrk="0" fontAlgn="base" hangingPunct="0">
        <a:spcBef>
          <a:spcPct val="0"/>
        </a:spcBef>
        <a:spcAft>
          <a:spcPct val="0"/>
        </a:spcAft>
        <a:defRPr sz="4000" b="1">
          <a:solidFill>
            <a:schemeClr val="tx1"/>
          </a:solidFill>
          <a:latin typeface="Tahoma" pitchFamily="34" charset="0"/>
          <a:cs typeface="Tahoma" pitchFamily="34" charset="0"/>
        </a:defRPr>
      </a:lvl2pPr>
      <a:lvl3pPr algn="l" rtl="0" eaLnBrk="0" fontAlgn="base" hangingPunct="0">
        <a:spcBef>
          <a:spcPct val="0"/>
        </a:spcBef>
        <a:spcAft>
          <a:spcPct val="0"/>
        </a:spcAft>
        <a:defRPr sz="4000" b="1">
          <a:solidFill>
            <a:schemeClr val="tx1"/>
          </a:solidFill>
          <a:latin typeface="Tahoma" pitchFamily="34" charset="0"/>
          <a:cs typeface="Tahoma" pitchFamily="34" charset="0"/>
        </a:defRPr>
      </a:lvl3pPr>
      <a:lvl4pPr algn="l" rtl="0" eaLnBrk="0" fontAlgn="base" hangingPunct="0">
        <a:spcBef>
          <a:spcPct val="0"/>
        </a:spcBef>
        <a:spcAft>
          <a:spcPct val="0"/>
        </a:spcAft>
        <a:defRPr sz="4000" b="1">
          <a:solidFill>
            <a:schemeClr val="tx1"/>
          </a:solidFill>
          <a:latin typeface="Tahoma" pitchFamily="34" charset="0"/>
          <a:cs typeface="Tahoma" pitchFamily="34" charset="0"/>
        </a:defRPr>
      </a:lvl4pPr>
      <a:lvl5pPr algn="l" rtl="0" eaLnBrk="0" fontAlgn="base" hangingPunct="0">
        <a:spcBef>
          <a:spcPct val="0"/>
        </a:spcBef>
        <a:spcAft>
          <a:spcPct val="0"/>
        </a:spcAft>
        <a:defRPr sz="4000" b="1">
          <a:solidFill>
            <a:schemeClr val="tx1"/>
          </a:solidFill>
          <a:latin typeface="Tahoma" pitchFamily="34" charset="0"/>
          <a:cs typeface="Tahoma" pitchFamily="34" charset="0"/>
        </a:defRPr>
      </a:lvl5pPr>
      <a:lvl6pPr marL="457200" algn="l" rtl="0" fontAlgn="base">
        <a:spcBef>
          <a:spcPct val="0"/>
        </a:spcBef>
        <a:spcAft>
          <a:spcPct val="0"/>
        </a:spcAft>
        <a:defRPr sz="4000" b="1">
          <a:solidFill>
            <a:schemeClr val="tx1"/>
          </a:solidFill>
          <a:latin typeface="Tahoma" pitchFamily="34" charset="0"/>
          <a:cs typeface="Tahoma" pitchFamily="34" charset="0"/>
        </a:defRPr>
      </a:lvl6pPr>
      <a:lvl7pPr marL="914400" algn="l" rtl="0" fontAlgn="base">
        <a:spcBef>
          <a:spcPct val="0"/>
        </a:spcBef>
        <a:spcAft>
          <a:spcPct val="0"/>
        </a:spcAft>
        <a:defRPr sz="4000" b="1">
          <a:solidFill>
            <a:schemeClr val="tx1"/>
          </a:solidFill>
          <a:latin typeface="Tahoma" pitchFamily="34" charset="0"/>
          <a:cs typeface="Tahoma" pitchFamily="34" charset="0"/>
        </a:defRPr>
      </a:lvl7pPr>
      <a:lvl8pPr marL="1371600" algn="l" rtl="0" fontAlgn="base">
        <a:spcBef>
          <a:spcPct val="0"/>
        </a:spcBef>
        <a:spcAft>
          <a:spcPct val="0"/>
        </a:spcAft>
        <a:defRPr sz="4000" b="1">
          <a:solidFill>
            <a:schemeClr val="tx1"/>
          </a:solidFill>
          <a:latin typeface="Tahoma" pitchFamily="34" charset="0"/>
          <a:cs typeface="Tahoma" pitchFamily="34" charset="0"/>
        </a:defRPr>
      </a:lvl8pPr>
      <a:lvl9pPr marL="1828800" algn="l" rtl="0" fontAlgn="base">
        <a:spcBef>
          <a:spcPct val="0"/>
        </a:spcBef>
        <a:spcAft>
          <a:spcPct val="0"/>
        </a:spcAft>
        <a:defRPr sz="4000" b="1">
          <a:solidFill>
            <a:schemeClr val="tx1"/>
          </a:solidFill>
          <a:latin typeface="Tahoma" pitchFamily="34" charset="0"/>
          <a:cs typeface="Tahoma" pitchFamily="34" charset="0"/>
        </a:defRPr>
      </a:lvl9pPr>
    </p:titleStyle>
    <p:bodyStyle>
      <a:lvl1pPr marL="319088" indent="-319088" algn="l" rtl="0" eaLnBrk="0" fontAlgn="base" hangingPunct="0">
        <a:lnSpc>
          <a:spcPts val="2100"/>
        </a:lnSpc>
        <a:spcBef>
          <a:spcPts val="700"/>
        </a:spcBef>
        <a:spcAft>
          <a:spcPts val="600"/>
        </a:spcAft>
        <a:buClr>
          <a:schemeClr val="accent2"/>
        </a:buClr>
        <a:buSzPct val="150000"/>
        <a:buFont typeface="Wingdings" pitchFamily="2" charset="2"/>
        <a:buChar char="§"/>
        <a:defRPr sz="2400" b="1" kern="1200">
          <a:solidFill>
            <a:schemeClr val="tx1"/>
          </a:solidFill>
          <a:latin typeface="Calibri"/>
          <a:ea typeface="Tahoma" pitchFamily="34" charset="0"/>
          <a:cs typeface="Tahoma" pitchFamily="34" charset="0"/>
        </a:defRPr>
      </a:lvl1pPr>
      <a:lvl2pPr marL="639763" indent="-273050" algn="l" rtl="0" eaLnBrk="0" fontAlgn="base" hangingPunct="0">
        <a:lnSpc>
          <a:spcPts val="1500"/>
        </a:lnSpc>
        <a:spcBef>
          <a:spcPts val="0"/>
        </a:spcBef>
        <a:spcAft>
          <a:spcPts val="500"/>
        </a:spcAft>
        <a:buClr>
          <a:schemeClr val="accent1"/>
        </a:buClr>
        <a:buSzPct val="177000"/>
        <a:buFont typeface="Arial" pitchFamily="34" charset="0"/>
        <a:buChar char="•"/>
        <a:defRPr sz="1600" b="1" kern="1200">
          <a:solidFill>
            <a:schemeClr val="tx1"/>
          </a:solidFill>
          <a:latin typeface="Calibri"/>
          <a:ea typeface="Tahoma" pitchFamily="34" charset="0"/>
          <a:cs typeface="Calibri"/>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400" kern="1200">
          <a:solidFill>
            <a:schemeClr val="tx1"/>
          </a:solidFill>
          <a:latin typeface="Tahoma" pitchFamily="34" charset="0"/>
          <a:ea typeface="Tahoma" pitchFamily="34" charset="0"/>
          <a:cs typeface="Tahoma" pitchFamily="34" charset="0"/>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400" kern="1200">
          <a:solidFill>
            <a:schemeClr val="tx1"/>
          </a:solidFill>
          <a:latin typeface="Tahoma" pitchFamily="34" charset="0"/>
          <a:ea typeface="Tahoma" pitchFamily="34" charset="0"/>
          <a:cs typeface="Tahoma" pitchFamily="34" charset="0"/>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400" kern="1200">
          <a:solidFill>
            <a:schemeClr val="tx1"/>
          </a:solidFill>
          <a:latin typeface="Tahoma" pitchFamily="34" charset="0"/>
          <a:ea typeface="Tahoma" pitchFamily="34" charset="0"/>
          <a:cs typeface="Tahoma"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hdodds@gmail.com" TargetMode="External"/><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1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10.emf"/><Relationship Id="rId7" Type="http://schemas.openxmlformats.org/officeDocument/2006/relationships/image" Target="../media/image19.png"/><Relationship Id="rId2" Type="http://schemas.openxmlformats.org/officeDocument/2006/relationships/image" Target="../media/image14.emf"/><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7.emf"/><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emf"/><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68.emf"/><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Box 3"/>
          <p:cNvSpPr txBox="1">
            <a:spLocks noChangeArrowheads="1"/>
          </p:cNvSpPr>
          <p:nvPr/>
        </p:nvSpPr>
        <p:spPr bwMode="auto">
          <a:xfrm>
            <a:off x="1939753" y="3939340"/>
            <a:ext cx="4414428" cy="400110"/>
          </a:xfrm>
          <a:prstGeom prst="rect">
            <a:avLst/>
          </a:prstGeom>
          <a:noFill/>
          <a:ln w="9525">
            <a:noFill/>
            <a:miter lim="800000"/>
            <a:headEnd/>
            <a:tailEnd/>
          </a:ln>
        </p:spPr>
        <p:txBody>
          <a:bodyPr wrap="square">
            <a:spAutoFit/>
          </a:bodyPr>
          <a:lstStyle/>
          <a:p>
            <a:r>
              <a:rPr lang="en-US" sz="2000" b="1" dirty="0">
                <a:latin typeface="Calibri"/>
                <a:cs typeface="Calibri"/>
              </a:rPr>
              <a:t>Robert H. Dodds, Jr., PhD, NAE</a:t>
            </a:r>
          </a:p>
        </p:txBody>
      </p:sp>
      <p:sp>
        <p:nvSpPr>
          <p:cNvPr id="5" name="TextBox 3"/>
          <p:cNvSpPr txBox="1">
            <a:spLocks noChangeArrowheads="1"/>
          </p:cNvSpPr>
          <p:nvPr/>
        </p:nvSpPr>
        <p:spPr bwMode="auto">
          <a:xfrm>
            <a:off x="1949450" y="1092463"/>
            <a:ext cx="5954751" cy="2336537"/>
          </a:xfrm>
          <a:prstGeom prst="rect">
            <a:avLst/>
          </a:prstGeom>
          <a:noFill/>
          <a:ln w="9525">
            <a:noFill/>
            <a:miter lim="800000"/>
            <a:headEnd/>
            <a:tailEnd/>
          </a:ln>
        </p:spPr>
        <p:txBody>
          <a:bodyPr wrap="square">
            <a:spAutoFit/>
          </a:bodyPr>
          <a:lstStyle/>
          <a:p>
            <a:pPr>
              <a:lnSpc>
                <a:spcPts val="3480"/>
              </a:lnSpc>
            </a:pPr>
            <a:r>
              <a:rPr lang="en-US" sz="3200" b="1" dirty="0">
                <a:latin typeface="Calibri" panose="020F0502020204030204" pitchFamily="34" charset="0"/>
                <a:cs typeface="Calibri" panose="020F0502020204030204" pitchFamily="34" charset="0"/>
              </a:rPr>
              <a:t>Periodic Boundary Conditions for 3D Representative Volume Element Models: </a:t>
            </a:r>
          </a:p>
          <a:p>
            <a:pPr>
              <a:lnSpc>
                <a:spcPts val="3480"/>
              </a:lnSpc>
            </a:pPr>
            <a:r>
              <a:rPr lang="en-US" sz="3200" b="1" dirty="0">
                <a:latin typeface="Calibri" panose="020F0502020204030204" pitchFamily="34" charset="0"/>
                <a:cs typeface="Calibri" panose="020F0502020204030204" pitchFamily="34" charset="0"/>
              </a:rPr>
              <a:t>Theory </a:t>
            </a:r>
            <a:r>
              <a:rPr lang="en-US" sz="3600" b="1" dirty="0">
                <a:latin typeface="Calibri" panose="020F0502020204030204" pitchFamily="34" charset="0"/>
                <a:cs typeface="Calibri" panose="020F0502020204030204" pitchFamily="34" charset="0"/>
              </a:rPr>
              <a:t>and</a:t>
            </a:r>
            <a:r>
              <a:rPr lang="en-US" sz="3200" b="1" dirty="0">
                <a:latin typeface="Calibri" panose="020F0502020204030204" pitchFamily="34" charset="0"/>
                <a:cs typeface="Calibri" panose="020F0502020204030204" pitchFamily="34" charset="0"/>
              </a:rPr>
              <a:t> Implementation in WARP3D</a:t>
            </a:r>
          </a:p>
        </p:txBody>
      </p:sp>
      <p:pic>
        <p:nvPicPr>
          <p:cNvPr id="4" name="Picture 3">
            <a:extLst>
              <a:ext uri="{FF2B5EF4-FFF2-40B4-BE49-F238E27FC236}">
                <a16:creationId xmlns:a16="http://schemas.microsoft.com/office/drawing/2014/main" id="{1C26D3F5-35A7-CE46-AF2A-0A92C944ED9C}"/>
              </a:ext>
            </a:extLst>
          </p:cNvPr>
          <p:cNvPicPr>
            <a:picLocks noChangeAspect="1"/>
          </p:cNvPicPr>
          <p:nvPr/>
        </p:nvPicPr>
        <p:blipFill>
          <a:blip r:embed="rId2"/>
          <a:stretch>
            <a:fillRect/>
          </a:stretch>
        </p:blipFill>
        <p:spPr>
          <a:xfrm>
            <a:off x="2553932" y="6054213"/>
            <a:ext cx="926688" cy="695016"/>
          </a:xfrm>
          <a:prstGeom prst="rect">
            <a:avLst/>
          </a:prstGeom>
        </p:spPr>
      </p:pic>
      <p:sp>
        <p:nvSpPr>
          <p:cNvPr id="7" name="TextBox 3">
            <a:extLst>
              <a:ext uri="{FF2B5EF4-FFF2-40B4-BE49-F238E27FC236}">
                <a16:creationId xmlns:a16="http://schemas.microsoft.com/office/drawing/2014/main" id="{B1CB4487-0826-F14F-B9A5-6830B5F1EAD1}"/>
              </a:ext>
            </a:extLst>
          </p:cNvPr>
          <p:cNvSpPr txBox="1">
            <a:spLocks noChangeArrowheads="1"/>
          </p:cNvSpPr>
          <p:nvPr/>
        </p:nvSpPr>
        <p:spPr bwMode="auto">
          <a:xfrm>
            <a:off x="1937694" y="4314161"/>
            <a:ext cx="5815656" cy="918072"/>
          </a:xfrm>
          <a:prstGeom prst="rect">
            <a:avLst/>
          </a:prstGeom>
          <a:noFill/>
          <a:ln w="9525">
            <a:noFill/>
            <a:miter lim="800000"/>
            <a:headEnd/>
            <a:tailEnd/>
          </a:ln>
        </p:spPr>
        <p:txBody>
          <a:bodyPr wrap="square">
            <a:spAutoFit/>
          </a:bodyPr>
          <a:lstStyle/>
          <a:p>
            <a:pPr>
              <a:lnSpc>
                <a:spcPts val="1280"/>
              </a:lnSpc>
            </a:pPr>
            <a:r>
              <a:rPr lang="en-US" sz="1400" b="1" dirty="0">
                <a:latin typeface="Calibri"/>
                <a:cs typeface="Calibri"/>
              </a:rPr>
              <a:t>University of Illinois at Urbana-Champaign </a:t>
            </a:r>
          </a:p>
          <a:p>
            <a:pPr>
              <a:lnSpc>
                <a:spcPts val="1280"/>
              </a:lnSpc>
            </a:pPr>
            <a:r>
              <a:rPr lang="en-US" sz="1100" b="1" dirty="0" err="1">
                <a:latin typeface="Calibri"/>
                <a:cs typeface="Calibri"/>
              </a:rPr>
              <a:t>cee.illinois.edu</a:t>
            </a:r>
            <a:r>
              <a:rPr lang="en-US" sz="1100" b="1" dirty="0">
                <a:latin typeface="Calibri"/>
                <a:cs typeface="Calibri"/>
              </a:rPr>
              <a:t>/directory/profile/</a:t>
            </a:r>
            <a:r>
              <a:rPr lang="en-US" sz="1100" b="1" dirty="0" err="1">
                <a:latin typeface="Calibri"/>
                <a:cs typeface="Calibri"/>
              </a:rPr>
              <a:t>rdodds</a:t>
            </a:r>
            <a:endParaRPr lang="en-US" b="1" dirty="0">
              <a:latin typeface="Calibri"/>
              <a:cs typeface="Calibri"/>
            </a:endParaRPr>
          </a:p>
          <a:p>
            <a:pPr>
              <a:lnSpc>
                <a:spcPts val="1280"/>
              </a:lnSpc>
            </a:pPr>
            <a:r>
              <a:rPr lang="en-US" sz="1000" b="1" dirty="0">
                <a:latin typeface="Calibri"/>
                <a:cs typeface="Calibri"/>
                <a:hlinkClick r:id="rId3"/>
              </a:rPr>
              <a:t>rhdodds@gmail.com</a:t>
            </a:r>
            <a:endParaRPr lang="en-US" sz="1000" b="1" dirty="0">
              <a:latin typeface="Calibri"/>
              <a:cs typeface="Calibri"/>
            </a:endParaRPr>
          </a:p>
          <a:p>
            <a:pPr>
              <a:lnSpc>
                <a:spcPts val="1280"/>
              </a:lnSpc>
            </a:pPr>
            <a:endParaRPr lang="en-US" sz="1000" b="1" dirty="0">
              <a:latin typeface="Calibri"/>
              <a:cs typeface="Calibri"/>
            </a:endParaRPr>
          </a:p>
          <a:p>
            <a:pPr>
              <a:lnSpc>
                <a:spcPts val="1280"/>
              </a:lnSpc>
            </a:pPr>
            <a:r>
              <a:rPr lang="en-US" sz="1050" b="1" dirty="0">
                <a:latin typeface="Calibri"/>
                <a:cs typeface="Calibri"/>
              </a:rPr>
              <a:t>Last revision: December 26, 2025</a:t>
            </a:r>
          </a:p>
        </p:txBody>
      </p:sp>
      <p:sp>
        <p:nvSpPr>
          <p:cNvPr id="3" name="TextBox 2">
            <a:extLst>
              <a:ext uri="{FF2B5EF4-FFF2-40B4-BE49-F238E27FC236}">
                <a16:creationId xmlns:a16="http://schemas.microsoft.com/office/drawing/2014/main" id="{B60A7C91-17B2-7C46-9B9E-7B49A0E1E85C}"/>
              </a:ext>
            </a:extLst>
          </p:cNvPr>
          <p:cNvSpPr txBox="1"/>
          <p:nvPr/>
        </p:nvSpPr>
        <p:spPr>
          <a:xfrm>
            <a:off x="1949450" y="5429250"/>
            <a:ext cx="4400550" cy="264688"/>
          </a:xfrm>
          <a:prstGeom prst="rect">
            <a:avLst/>
          </a:prstGeom>
          <a:noFill/>
          <a:ln w="9525">
            <a:noFill/>
            <a:miter lim="800000"/>
            <a:headEnd/>
            <a:tailEnd/>
          </a:ln>
        </p:spPr>
        <p:txBody>
          <a:bodyPr wrap="square">
            <a:spAutoFit/>
          </a:bodyPr>
          <a:lstStyle>
            <a:defPPr>
              <a:defRPr lang="en-US"/>
            </a:defPPr>
            <a:lvl1pPr>
              <a:lnSpc>
                <a:spcPts val="1280"/>
              </a:lnSpc>
              <a:defRPr sz="1400" b="1">
                <a:solidFill>
                  <a:schemeClr val="tx1"/>
                </a:solidFill>
                <a:latin typeface="Calibri"/>
                <a:cs typeface="Calibri"/>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a:defRPr>
                <a:solidFill>
                  <a:schemeClr val="tx1"/>
                </a:solidFill>
                <a:latin typeface="Arial" pitchFamily="34" charset="0"/>
                <a:cs typeface="Arial" pitchFamily="34" charset="0"/>
              </a:defRPr>
            </a:lvl6pPr>
            <a:lvl7pPr>
              <a:defRPr>
                <a:solidFill>
                  <a:schemeClr val="tx1"/>
                </a:solidFill>
                <a:latin typeface="Arial" pitchFamily="34" charset="0"/>
                <a:cs typeface="Arial" pitchFamily="34" charset="0"/>
              </a:defRPr>
            </a:lvl7pPr>
            <a:lvl8pPr>
              <a:defRPr>
                <a:solidFill>
                  <a:schemeClr val="tx1"/>
                </a:solidFill>
                <a:latin typeface="Arial" pitchFamily="34" charset="0"/>
                <a:cs typeface="Arial" pitchFamily="34" charset="0"/>
              </a:defRPr>
            </a:lvl8pPr>
            <a:lvl9pPr>
              <a:defRPr>
                <a:solidFill>
                  <a:schemeClr val="tx1"/>
                </a:solidFill>
                <a:latin typeface="Arial" pitchFamily="34" charset="0"/>
                <a:cs typeface="Arial" pitchFamily="34" charset="0"/>
              </a:defRPr>
            </a:lvl9pPr>
          </a:lstStyle>
          <a:p>
            <a:r>
              <a:rPr lang="en-US" u="sng" dirty="0"/>
              <a:t>WARP3D input files available upon request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07DE-EC26-AADE-C2FA-A3DC218CA547}"/>
              </a:ext>
            </a:extLst>
          </p:cNvPr>
          <p:cNvSpPr>
            <a:spLocks noGrp="1"/>
          </p:cNvSpPr>
          <p:nvPr>
            <p:ph type="title"/>
          </p:nvPr>
        </p:nvSpPr>
        <p:spPr/>
        <p:txBody>
          <a:bodyPr/>
          <a:lstStyle/>
          <a:p>
            <a:r>
              <a:rPr lang="en-US" dirty="0"/>
              <a:t>Verification Example</a:t>
            </a:r>
          </a:p>
        </p:txBody>
      </p:sp>
      <p:sp>
        <p:nvSpPr>
          <p:cNvPr id="3" name="Content Placeholder 2">
            <a:extLst>
              <a:ext uri="{FF2B5EF4-FFF2-40B4-BE49-F238E27FC236}">
                <a16:creationId xmlns:a16="http://schemas.microsoft.com/office/drawing/2014/main" id="{F8F04F9F-8A9F-8A7E-4D62-8C6F70997E66}"/>
              </a:ext>
            </a:extLst>
          </p:cNvPr>
          <p:cNvSpPr>
            <a:spLocks noGrp="1"/>
          </p:cNvSpPr>
          <p:nvPr>
            <p:ph sz="quarter" idx="1"/>
          </p:nvPr>
        </p:nvSpPr>
        <p:spPr>
          <a:xfrm>
            <a:off x="630726" y="1351979"/>
            <a:ext cx="3334884" cy="1925296"/>
          </a:xfrm>
        </p:spPr>
        <p:txBody>
          <a:bodyPr/>
          <a:lstStyle/>
          <a:p>
            <a:pPr>
              <a:lnSpc>
                <a:spcPts val="1580"/>
              </a:lnSpc>
              <a:spcBef>
                <a:spcPts val="0"/>
              </a:spcBef>
              <a:spcAft>
                <a:spcPts val="200"/>
              </a:spcAft>
            </a:pPr>
            <a:r>
              <a:rPr lang="en-US" sz="1400" dirty="0"/>
              <a:t>Rectangular prism RVE</a:t>
            </a:r>
          </a:p>
          <a:p>
            <a:pPr>
              <a:lnSpc>
                <a:spcPts val="1580"/>
              </a:lnSpc>
              <a:spcBef>
                <a:spcPts val="0"/>
              </a:spcBef>
              <a:spcAft>
                <a:spcPts val="200"/>
              </a:spcAft>
            </a:pPr>
            <a:r>
              <a:rPr lang="en-US" sz="1400" dirty="0"/>
              <a:t>8, 8-node elements (</a:t>
            </a:r>
            <a:r>
              <a:rPr lang="en-US" sz="1400" dirty="0" err="1">
                <a:latin typeface="Cambria" panose="02040503050406030204" pitchFamily="18" charset="0"/>
              </a:rPr>
              <a:t>l3disop</a:t>
            </a:r>
            <a:r>
              <a:rPr lang="en-US" sz="1400" dirty="0"/>
              <a:t>)</a:t>
            </a:r>
          </a:p>
          <a:p>
            <a:pPr>
              <a:lnSpc>
                <a:spcPts val="1580"/>
              </a:lnSpc>
              <a:spcBef>
                <a:spcPts val="0"/>
              </a:spcBef>
              <a:spcAft>
                <a:spcPts val="200"/>
              </a:spcAft>
            </a:pPr>
            <a:r>
              <a:rPr lang="en-US" sz="1400" dirty="0"/>
              <a:t>4 </a:t>
            </a:r>
            <a:r>
              <a:rPr lang="en-US" sz="1400" dirty="0" err="1">
                <a:latin typeface="Cambria" panose="02040503050406030204" pitchFamily="18" charset="0"/>
              </a:rPr>
              <a:t>link2</a:t>
            </a:r>
            <a:r>
              <a:rPr lang="en-US" sz="1400" dirty="0"/>
              <a:t> elements</a:t>
            </a:r>
          </a:p>
          <a:p>
            <a:pPr>
              <a:lnSpc>
                <a:spcPts val="1580"/>
              </a:lnSpc>
              <a:spcBef>
                <a:spcPts val="0"/>
              </a:spcBef>
              <a:spcAft>
                <a:spcPts val="200"/>
              </a:spcAft>
            </a:pPr>
            <a:r>
              <a:rPr lang="en-US" sz="1400" dirty="0"/>
              <a:t>27 nodes for prism </a:t>
            </a:r>
          </a:p>
          <a:p>
            <a:pPr>
              <a:lnSpc>
                <a:spcPts val="1580"/>
              </a:lnSpc>
              <a:spcBef>
                <a:spcPts val="0"/>
              </a:spcBef>
              <a:spcAft>
                <a:spcPts val="200"/>
              </a:spcAft>
            </a:pPr>
            <a:r>
              <a:rPr lang="en-US" sz="1400" dirty="0"/>
              <a:t>4 dummy-node pairs (8 total nodes)</a:t>
            </a:r>
          </a:p>
          <a:p>
            <a:pPr>
              <a:lnSpc>
                <a:spcPts val="1580"/>
              </a:lnSpc>
              <a:spcBef>
                <a:spcPts val="0"/>
              </a:spcBef>
              <a:spcAft>
                <a:spcPts val="200"/>
              </a:spcAft>
            </a:pPr>
            <a:r>
              <a:rPr lang="en-US" sz="1400" i="1" dirty="0">
                <a:latin typeface="Century Schoolbook" panose="02040604050505020304" pitchFamily="18" charset="0"/>
              </a:rPr>
              <a:t>L</a:t>
            </a:r>
            <a:r>
              <a:rPr lang="en-US" sz="1400" i="1" baseline="-25000" dirty="0">
                <a:latin typeface="Century Schoolbook" panose="02040604050505020304" pitchFamily="18" charset="0"/>
              </a:rPr>
              <a:t>x</a:t>
            </a:r>
            <a:r>
              <a:rPr lang="en-US" sz="1400" baseline="-25000" dirty="0"/>
              <a:t> </a:t>
            </a:r>
            <a:r>
              <a:rPr lang="en-US" sz="1400" dirty="0"/>
              <a:t>= 1, </a:t>
            </a:r>
            <a:r>
              <a:rPr lang="en-US" sz="1400" i="1" dirty="0">
                <a:latin typeface="Century Schoolbook" panose="02040604050505020304" pitchFamily="18" charset="0"/>
              </a:rPr>
              <a:t>L</a:t>
            </a:r>
            <a:r>
              <a:rPr lang="en-US" sz="1400" i="1" baseline="-25000" dirty="0">
                <a:latin typeface="Century Schoolbook" panose="02040604050505020304" pitchFamily="18" charset="0"/>
              </a:rPr>
              <a:t>y</a:t>
            </a:r>
            <a:r>
              <a:rPr lang="en-US" sz="1400" baseline="-25000" dirty="0"/>
              <a:t> </a:t>
            </a:r>
            <a:r>
              <a:rPr lang="en-US" sz="1400" dirty="0"/>
              <a:t>= 2, </a:t>
            </a:r>
            <a:r>
              <a:rPr lang="en-US" sz="1400" i="1" dirty="0" err="1">
                <a:latin typeface="Century Schoolbook" panose="02040604050505020304" pitchFamily="18" charset="0"/>
              </a:rPr>
              <a:t>L</a:t>
            </a:r>
            <a:r>
              <a:rPr lang="en-US" sz="1400" i="1" baseline="-25000" dirty="0" err="1">
                <a:latin typeface="Century Schoolbook" panose="02040604050505020304" pitchFamily="18" charset="0"/>
              </a:rPr>
              <a:t>z</a:t>
            </a:r>
            <a:r>
              <a:rPr lang="en-US" sz="1400" baseline="-25000" dirty="0"/>
              <a:t> </a:t>
            </a:r>
            <a:r>
              <a:rPr lang="en-US" sz="1400" dirty="0"/>
              <a:t>= 4</a:t>
            </a:r>
          </a:p>
          <a:p>
            <a:pPr>
              <a:lnSpc>
                <a:spcPts val="1580"/>
              </a:lnSpc>
              <a:spcBef>
                <a:spcPts val="0"/>
              </a:spcBef>
              <a:spcAft>
                <a:spcPts val="200"/>
              </a:spcAft>
            </a:pPr>
            <a:r>
              <a:rPr lang="en-US" sz="1400" dirty="0"/>
              <a:t>Linear-elastic material</a:t>
            </a:r>
          </a:p>
          <a:p>
            <a:pPr>
              <a:lnSpc>
                <a:spcPts val="1580"/>
              </a:lnSpc>
              <a:spcBef>
                <a:spcPts val="0"/>
              </a:spcBef>
              <a:spcAft>
                <a:spcPts val="200"/>
              </a:spcAft>
            </a:pPr>
            <a:r>
              <a:rPr lang="en-US" sz="1400" dirty="0"/>
              <a:t>Confirm correct MPCs w/dummy nodes to enforce PBCs</a:t>
            </a:r>
          </a:p>
          <a:p>
            <a:pPr>
              <a:lnSpc>
                <a:spcPts val="1580"/>
              </a:lnSpc>
              <a:spcBef>
                <a:spcPts val="0"/>
              </a:spcBef>
              <a:spcAft>
                <a:spcPts val="200"/>
              </a:spcAft>
            </a:pPr>
            <a:endParaRPr lang="en-US" sz="1400" dirty="0"/>
          </a:p>
        </p:txBody>
      </p:sp>
      <p:pic>
        <p:nvPicPr>
          <p:cNvPr id="4" name="Picture 3">
            <a:extLst>
              <a:ext uri="{FF2B5EF4-FFF2-40B4-BE49-F238E27FC236}">
                <a16:creationId xmlns:a16="http://schemas.microsoft.com/office/drawing/2014/main" id="{D936650A-16C1-1084-1FC7-B76653B2D366}"/>
              </a:ext>
            </a:extLst>
          </p:cNvPr>
          <p:cNvPicPr>
            <a:picLocks noChangeAspect="1"/>
          </p:cNvPicPr>
          <p:nvPr/>
        </p:nvPicPr>
        <p:blipFill>
          <a:blip r:embed="rId2"/>
          <a:stretch>
            <a:fillRect/>
          </a:stretch>
        </p:blipFill>
        <p:spPr>
          <a:xfrm>
            <a:off x="3990565" y="1307744"/>
            <a:ext cx="4681290" cy="3128151"/>
          </a:xfrm>
          <a:prstGeom prst="rect">
            <a:avLst/>
          </a:prstGeom>
        </p:spPr>
      </p:pic>
      <p:sp>
        <p:nvSpPr>
          <p:cNvPr id="5" name="TextBox 4">
            <a:extLst>
              <a:ext uri="{FF2B5EF4-FFF2-40B4-BE49-F238E27FC236}">
                <a16:creationId xmlns:a16="http://schemas.microsoft.com/office/drawing/2014/main" id="{417AE233-ADF2-0E42-7B9A-A23408D6DBC8}"/>
              </a:ext>
            </a:extLst>
          </p:cNvPr>
          <p:cNvSpPr txBox="1"/>
          <p:nvPr/>
        </p:nvSpPr>
        <p:spPr>
          <a:xfrm>
            <a:off x="280810" y="4012981"/>
            <a:ext cx="664156" cy="30777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400" b="1" u="sng" dirty="0">
                <a:latin typeface="Calibri" charset="0"/>
                <a:ea typeface="Calibri" charset="0"/>
                <a:cs typeface="Calibri" charset="0"/>
              </a:rPr>
              <a:t>Vertex</a:t>
            </a:r>
          </a:p>
        </p:txBody>
      </p:sp>
      <p:sp>
        <p:nvSpPr>
          <p:cNvPr id="6" name="TextBox 5">
            <a:extLst>
              <a:ext uri="{FF2B5EF4-FFF2-40B4-BE49-F238E27FC236}">
                <a16:creationId xmlns:a16="http://schemas.microsoft.com/office/drawing/2014/main" id="{4AE3637C-491D-DF5D-4F22-B62E91C1E8F2}"/>
              </a:ext>
            </a:extLst>
          </p:cNvPr>
          <p:cNvSpPr txBox="1"/>
          <p:nvPr/>
        </p:nvSpPr>
        <p:spPr>
          <a:xfrm>
            <a:off x="1138653" y="4012981"/>
            <a:ext cx="539187" cy="30777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400" b="1" u="sng" dirty="0">
                <a:latin typeface="Calibri" charset="0"/>
                <a:ea typeface="Calibri" charset="0"/>
                <a:cs typeface="Calibri" charset="0"/>
              </a:rPr>
              <a:t>Edge</a:t>
            </a:r>
          </a:p>
        </p:txBody>
      </p:sp>
      <p:sp>
        <p:nvSpPr>
          <p:cNvPr id="7" name="TextBox 6">
            <a:extLst>
              <a:ext uri="{FF2B5EF4-FFF2-40B4-BE49-F238E27FC236}">
                <a16:creationId xmlns:a16="http://schemas.microsoft.com/office/drawing/2014/main" id="{BEDDEF1D-4236-D515-B0B7-043E16C2559D}"/>
              </a:ext>
            </a:extLst>
          </p:cNvPr>
          <p:cNvSpPr txBox="1"/>
          <p:nvPr/>
        </p:nvSpPr>
        <p:spPr>
          <a:xfrm>
            <a:off x="2027365" y="4012981"/>
            <a:ext cx="514756" cy="30777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400" b="1" u="sng" dirty="0">
                <a:latin typeface="Calibri" charset="0"/>
                <a:ea typeface="Calibri" charset="0"/>
                <a:cs typeface="Calibri" charset="0"/>
              </a:rPr>
              <a:t>Face</a:t>
            </a:r>
          </a:p>
        </p:txBody>
      </p:sp>
      <p:sp>
        <p:nvSpPr>
          <p:cNvPr id="8" name="TextBox 7">
            <a:extLst>
              <a:ext uri="{FF2B5EF4-FFF2-40B4-BE49-F238E27FC236}">
                <a16:creationId xmlns:a16="http://schemas.microsoft.com/office/drawing/2014/main" id="{FC3AB739-CA1E-BB12-504E-62A333B55BC5}"/>
              </a:ext>
            </a:extLst>
          </p:cNvPr>
          <p:cNvSpPr txBox="1"/>
          <p:nvPr/>
        </p:nvSpPr>
        <p:spPr>
          <a:xfrm>
            <a:off x="1939214" y="5555390"/>
            <a:ext cx="770724" cy="30777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400" b="1" u="sng" dirty="0">
                <a:latin typeface="Calibri" charset="0"/>
                <a:ea typeface="Calibri" charset="0"/>
                <a:cs typeface="Calibri" charset="0"/>
              </a:rPr>
              <a:t>Internal</a:t>
            </a:r>
          </a:p>
        </p:txBody>
      </p:sp>
      <p:sp>
        <p:nvSpPr>
          <p:cNvPr id="9" name="TextBox 8">
            <a:extLst>
              <a:ext uri="{FF2B5EF4-FFF2-40B4-BE49-F238E27FC236}">
                <a16:creationId xmlns:a16="http://schemas.microsoft.com/office/drawing/2014/main" id="{69CC123A-9054-F3CD-D361-F67289D310E1}"/>
              </a:ext>
            </a:extLst>
          </p:cNvPr>
          <p:cNvSpPr txBox="1"/>
          <p:nvPr/>
        </p:nvSpPr>
        <p:spPr>
          <a:xfrm>
            <a:off x="329667" y="4285003"/>
            <a:ext cx="609462" cy="144655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100" b="1" dirty="0">
                <a:latin typeface="Courier New" panose="02070309020205020404" pitchFamily="49" charset="0"/>
                <a:ea typeface="Calibri" charset="0"/>
                <a:cs typeface="Courier New" panose="02070309020205020404" pitchFamily="49" charset="0"/>
              </a:rPr>
              <a:t>A   1</a:t>
            </a:r>
          </a:p>
          <a:p>
            <a:r>
              <a:rPr lang="en-US" sz="1100" b="1" dirty="0">
                <a:latin typeface="Courier New" panose="02070309020205020404" pitchFamily="49" charset="0"/>
                <a:ea typeface="Calibri" charset="0"/>
                <a:cs typeface="Courier New" panose="02070309020205020404" pitchFamily="49" charset="0"/>
              </a:rPr>
              <a:t>B   3</a:t>
            </a:r>
          </a:p>
          <a:p>
            <a:r>
              <a:rPr lang="en-US" sz="1100" b="1" dirty="0">
                <a:latin typeface="Courier New" panose="02070309020205020404" pitchFamily="49" charset="0"/>
                <a:ea typeface="Calibri" charset="0"/>
                <a:cs typeface="Courier New" panose="02070309020205020404" pitchFamily="49" charset="0"/>
              </a:rPr>
              <a:t>C  21</a:t>
            </a:r>
          </a:p>
          <a:p>
            <a:r>
              <a:rPr lang="en-US" sz="1100" b="1" dirty="0">
                <a:latin typeface="Courier New" panose="02070309020205020404" pitchFamily="49" charset="0"/>
                <a:ea typeface="Calibri" charset="0"/>
                <a:cs typeface="Courier New" panose="02070309020205020404" pitchFamily="49" charset="0"/>
              </a:rPr>
              <a:t>D  19</a:t>
            </a:r>
          </a:p>
          <a:p>
            <a:r>
              <a:rPr lang="en-US" sz="1100" b="1" dirty="0">
                <a:latin typeface="Courier New" panose="02070309020205020404" pitchFamily="49" charset="0"/>
                <a:ea typeface="Calibri" charset="0"/>
                <a:cs typeface="Courier New" panose="02070309020205020404" pitchFamily="49" charset="0"/>
              </a:rPr>
              <a:t>E   7</a:t>
            </a:r>
          </a:p>
          <a:p>
            <a:r>
              <a:rPr lang="en-US" sz="1100" b="1" dirty="0">
                <a:latin typeface="Courier New" panose="02070309020205020404" pitchFamily="49" charset="0"/>
                <a:ea typeface="Calibri" charset="0"/>
                <a:cs typeface="Courier New" panose="02070309020205020404" pitchFamily="49" charset="0"/>
              </a:rPr>
              <a:t>F   9</a:t>
            </a:r>
          </a:p>
          <a:p>
            <a:r>
              <a:rPr lang="en-US" sz="1100" b="1" dirty="0">
                <a:latin typeface="Courier New" panose="02070309020205020404" pitchFamily="49" charset="0"/>
                <a:ea typeface="Calibri" charset="0"/>
                <a:cs typeface="Courier New" panose="02070309020205020404" pitchFamily="49" charset="0"/>
              </a:rPr>
              <a:t>G  27</a:t>
            </a:r>
          </a:p>
          <a:p>
            <a:r>
              <a:rPr lang="en-US" sz="1100" b="1" dirty="0">
                <a:latin typeface="Courier New" panose="02070309020205020404" pitchFamily="49" charset="0"/>
                <a:ea typeface="Calibri" charset="0"/>
                <a:cs typeface="Courier New" panose="02070309020205020404" pitchFamily="49" charset="0"/>
              </a:rPr>
              <a:t>H  25</a:t>
            </a:r>
          </a:p>
        </p:txBody>
      </p:sp>
      <p:sp>
        <p:nvSpPr>
          <p:cNvPr id="10" name="TextBox 9">
            <a:extLst>
              <a:ext uri="{FF2B5EF4-FFF2-40B4-BE49-F238E27FC236}">
                <a16:creationId xmlns:a16="http://schemas.microsoft.com/office/drawing/2014/main" id="{9DEA4C56-AA63-9C0F-B37B-2517A7C76570}"/>
              </a:ext>
            </a:extLst>
          </p:cNvPr>
          <p:cNvSpPr txBox="1"/>
          <p:nvPr/>
        </p:nvSpPr>
        <p:spPr>
          <a:xfrm>
            <a:off x="1022607" y="4285003"/>
            <a:ext cx="779381" cy="2123658"/>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100" b="1" dirty="0">
                <a:latin typeface="Courier New" panose="02070309020205020404" pitchFamily="49" charset="0"/>
                <a:ea typeface="Calibri" charset="0"/>
                <a:cs typeface="Courier New" panose="02070309020205020404" pitchFamily="49" charset="0"/>
              </a:rPr>
              <a:t>FG  18</a:t>
            </a:r>
          </a:p>
          <a:p>
            <a:r>
              <a:rPr lang="en-US" sz="1100" b="1" dirty="0">
                <a:latin typeface="Courier New" panose="02070309020205020404" pitchFamily="49" charset="0"/>
                <a:ea typeface="Calibri" charset="0"/>
                <a:cs typeface="Courier New" panose="02070309020205020404" pitchFamily="49" charset="0"/>
              </a:rPr>
              <a:t>AD  10</a:t>
            </a:r>
          </a:p>
          <a:p>
            <a:r>
              <a:rPr lang="en-US" sz="1100" b="1" dirty="0">
                <a:latin typeface="Courier New" panose="02070309020205020404" pitchFamily="49" charset="0"/>
                <a:ea typeface="Calibri" charset="0"/>
                <a:cs typeface="Courier New" panose="02070309020205020404" pitchFamily="49" charset="0"/>
              </a:rPr>
              <a:t>HG  26</a:t>
            </a:r>
          </a:p>
          <a:p>
            <a:r>
              <a:rPr lang="en-US" sz="1100" b="1" dirty="0">
                <a:latin typeface="Courier New" panose="02070309020205020404" pitchFamily="49" charset="0"/>
                <a:ea typeface="Calibri" charset="0"/>
                <a:cs typeface="Courier New" panose="02070309020205020404" pitchFamily="49" charset="0"/>
              </a:rPr>
              <a:t>AB   2</a:t>
            </a:r>
          </a:p>
          <a:p>
            <a:r>
              <a:rPr lang="en-US" sz="1100" b="1" dirty="0">
                <a:latin typeface="Courier New" panose="02070309020205020404" pitchFamily="49" charset="0"/>
                <a:ea typeface="Calibri" charset="0"/>
                <a:cs typeface="Courier New" panose="02070309020205020404" pitchFamily="49" charset="0"/>
              </a:rPr>
              <a:t>GC  24</a:t>
            </a:r>
          </a:p>
          <a:p>
            <a:r>
              <a:rPr lang="en-US" sz="1100" b="1" dirty="0">
                <a:latin typeface="Courier New" panose="02070309020205020404" pitchFamily="49" charset="0"/>
                <a:ea typeface="Calibri" charset="0"/>
                <a:cs typeface="Courier New" panose="02070309020205020404" pitchFamily="49" charset="0"/>
              </a:rPr>
              <a:t>EA  14</a:t>
            </a:r>
          </a:p>
          <a:p>
            <a:r>
              <a:rPr lang="en-US" sz="1100" b="1" dirty="0">
                <a:latin typeface="Courier New" panose="02070309020205020404" pitchFamily="49" charset="0"/>
                <a:ea typeface="Calibri" charset="0"/>
                <a:cs typeface="Courier New" panose="02070309020205020404" pitchFamily="49" charset="0"/>
              </a:rPr>
              <a:t>BC  12</a:t>
            </a:r>
          </a:p>
          <a:p>
            <a:r>
              <a:rPr lang="en-US" sz="1100" b="1" dirty="0">
                <a:latin typeface="Courier New" panose="02070309020205020404" pitchFamily="49" charset="0"/>
                <a:ea typeface="Calibri" charset="0"/>
                <a:cs typeface="Courier New" panose="02070309020205020404" pitchFamily="49" charset="0"/>
              </a:rPr>
              <a:t>EH  16 </a:t>
            </a:r>
          </a:p>
          <a:p>
            <a:r>
              <a:rPr lang="en-US" sz="1100" b="1" dirty="0">
                <a:latin typeface="Courier New" panose="02070309020205020404" pitchFamily="49" charset="0"/>
                <a:ea typeface="Calibri" charset="0"/>
                <a:cs typeface="Courier New" panose="02070309020205020404" pitchFamily="49" charset="0"/>
              </a:rPr>
              <a:t>FE   8</a:t>
            </a:r>
          </a:p>
          <a:p>
            <a:r>
              <a:rPr lang="en-US" sz="1100" b="1" dirty="0">
                <a:latin typeface="Courier New" panose="02070309020205020404" pitchFamily="49" charset="0"/>
                <a:ea typeface="Calibri" charset="0"/>
                <a:cs typeface="Courier New" panose="02070309020205020404" pitchFamily="49" charset="0"/>
              </a:rPr>
              <a:t>CD  20</a:t>
            </a:r>
          </a:p>
          <a:p>
            <a:r>
              <a:rPr lang="en-US" sz="1100" b="1" dirty="0">
                <a:latin typeface="Courier New" panose="02070309020205020404" pitchFamily="49" charset="0"/>
                <a:ea typeface="Calibri" charset="0"/>
                <a:cs typeface="Courier New" panose="02070309020205020404" pitchFamily="49" charset="0"/>
              </a:rPr>
              <a:t>FB   6</a:t>
            </a:r>
          </a:p>
          <a:p>
            <a:r>
              <a:rPr lang="en-US" sz="1100" b="1" dirty="0">
                <a:latin typeface="Courier New" panose="02070309020205020404" pitchFamily="49" charset="0"/>
                <a:ea typeface="Calibri" charset="0"/>
                <a:cs typeface="Courier New" panose="02070309020205020404" pitchFamily="49" charset="0"/>
              </a:rPr>
              <a:t>HD  22</a:t>
            </a:r>
          </a:p>
        </p:txBody>
      </p:sp>
      <p:sp>
        <p:nvSpPr>
          <p:cNvPr id="11" name="TextBox 10">
            <a:extLst>
              <a:ext uri="{FF2B5EF4-FFF2-40B4-BE49-F238E27FC236}">
                <a16:creationId xmlns:a16="http://schemas.microsoft.com/office/drawing/2014/main" id="{E2A3A6E5-F4B2-3A67-74C5-2900CF4E71A7}"/>
              </a:ext>
            </a:extLst>
          </p:cNvPr>
          <p:cNvSpPr txBox="1"/>
          <p:nvPr/>
        </p:nvSpPr>
        <p:spPr>
          <a:xfrm>
            <a:off x="1939214" y="4285003"/>
            <a:ext cx="864339" cy="1107996"/>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100" b="1" dirty="0">
                <a:latin typeface="Courier New" panose="02070309020205020404" pitchFamily="49" charset="0"/>
                <a:ea typeface="Calibri" charset="0"/>
                <a:cs typeface="Courier New" panose="02070309020205020404" pitchFamily="49" charset="0"/>
              </a:rPr>
              <a:t>EHDA  13</a:t>
            </a:r>
          </a:p>
          <a:p>
            <a:r>
              <a:rPr lang="en-US" sz="1100" b="1" dirty="0">
                <a:latin typeface="Courier New" panose="02070309020205020404" pitchFamily="49" charset="0"/>
                <a:ea typeface="Calibri" charset="0"/>
                <a:cs typeface="Courier New" panose="02070309020205020404" pitchFamily="49" charset="0"/>
              </a:rPr>
              <a:t>FGCB  15</a:t>
            </a:r>
          </a:p>
          <a:p>
            <a:r>
              <a:rPr lang="en-US" sz="1100" b="1" dirty="0">
                <a:latin typeface="Courier New" panose="02070309020205020404" pitchFamily="49" charset="0"/>
                <a:ea typeface="Calibri" charset="0"/>
                <a:cs typeface="Courier New" panose="02070309020205020404" pitchFamily="49" charset="0"/>
              </a:rPr>
              <a:t>BADC  11</a:t>
            </a:r>
          </a:p>
          <a:p>
            <a:r>
              <a:rPr lang="en-US" sz="1100" b="1" dirty="0">
                <a:latin typeface="Courier New" panose="02070309020205020404" pitchFamily="49" charset="0"/>
                <a:ea typeface="Calibri" charset="0"/>
                <a:cs typeface="Courier New" panose="02070309020205020404" pitchFamily="49" charset="0"/>
              </a:rPr>
              <a:t>FEHG  17</a:t>
            </a:r>
          </a:p>
          <a:p>
            <a:r>
              <a:rPr lang="en-US" sz="1100" b="1" dirty="0">
                <a:latin typeface="Courier New" panose="02070309020205020404" pitchFamily="49" charset="0"/>
                <a:ea typeface="Calibri" charset="0"/>
                <a:cs typeface="Courier New" panose="02070309020205020404" pitchFamily="49" charset="0"/>
              </a:rPr>
              <a:t>FEAB  15</a:t>
            </a:r>
          </a:p>
          <a:p>
            <a:r>
              <a:rPr lang="en-US" sz="1100" b="1" dirty="0">
                <a:latin typeface="Courier New" panose="02070309020205020404" pitchFamily="49" charset="0"/>
                <a:ea typeface="Calibri" charset="0"/>
                <a:cs typeface="Courier New" panose="02070309020205020404" pitchFamily="49" charset="0"/>
              </a:rPr>
              <a:t>GHDC  23</a:t>
            </a:r>
          </a:p>
        </p:txBody>
      </p:sp>
      <p:sp>
        <p:nvSpPr>
          <p:cNvPr id="12" name="TextBox 11">
            <a:extLst>
              <a:ext uri="{FF2B5EF4-FFF2-40B4-BE49-F238E27FC236}">
                <a16:creationId xmlns:a16="http://schemas.microsoft.com/office/drawing/2014/main" id="{DAD87E16-D357-37DB-342D-FC5E3A35CC7C}"/>
              </a:ext>
            </a:extLst>
          </p:cNvPr>
          <p:cNvSpPr txBox="1"/>
          <p:nvPr/>
        </p:nvSpPr>
        <p:spPr>
          <a:xfrm>
            <a:off x="2147284" y="5840568"/>
            <a:ext cx="354584" cy="26161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100" b="1" dirty="0">
                <a:latin typeface="Courier New" panose="02070309020205020404" pitchFamily="49" charset="0"/>
                <a:ea typeface="Calibri" charset="0"/>
                <a:cs typeface="Courier New" panose="02070309020205020404" pitchFamily="49" charset="0"/>
              </a:rPr>
              <a:t>14</a:t>
            </a:r>
          </a:p>
        </p:txBody>
      </p:sp>
      <p:sp>
        <p:nvSpPr>
          <p:cNvPr id="13" name="TextBox 12">
            <a:extLst>
              <a:ext uri="{FF2B5EF4-FFF2-40B4-BE49-F238E27FC236}">
                <a16:creationId xmlns:a16="http://schemas.microsoft.com/office/drawing/2014/main" id="{49CFCF1E-7B07-41E7-DAB6-170F39898751}"/>
              </a:ext>
            </a:extLst>
          </p:cNvPr>
          <p:cNvSpPr txBox="1"/>
          <p:nvPr/>
        </p:nvSpPr>
        <p:spPr>
          <a:xfrm>
            <a:off x="939129" y="3562454"/>
            <a:ext cx="1146468" cy="369332"/>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b="1" u="sng" dirty="0">
                <a:latin typeface="Calibri" charset="0"/>
                <a:ea typeface="Calibri" charset="0"/>
                <a:cs typeface="Calibri" charset="0"/>
              </a:rPr>
              <a:t>Node Sets</a:t>
            </a:r>
          </a:p>
        </p:txBody>
      </p:sp>
      <p:pic>
        <p:nvPicPr>
          <p:cNvPr id="15" name="Picture 14">
            <a:extLst>
              <a:ext uri="{FF2B5EF4-FFF2-40B4-BE49-F238E27FC236}">
                <a16:creationId xmlns:a16="http://schemas.microsoft.com/office/drawing/2014/main" id="{FDFFBC97-651C-5E5A-D1E4-A540A29D5BB4}"/>
              </a:ext>
            </a:extLst>
          </p:cNvPr>
          <p:cNvPicPr>
            <a:picLocks noChangeAspect="1"/>
          </p:cNvPicPr>
          <p:nvPr/>
        </p:nvPicPr>
        <p:blipFill>
          <a:blip r:embed="rId3"/>
          <a:stretch>
            <a:fillRect/>
          </a:stretch>
        </p:blipFill>
        <p:spPr>
          <a:xfrm>
            <a:off x="5799026" y="4307876"/>
            <a:ext cx="2181009" cy="2007789"/>
          </a:xfrm>
          <a:prstGeom prst="rect">
            <a:avLst/>
          </a:prstGeom>
        </p:spPr>
      </p:pic>
      <p:sp>
        <p:nvSpPr>
          <p:cNvPr id="16" name="TextBox 15">
            <a:extLst>
              <a:ext uri="{FF2B5EF4-FFF2-40B4-BE49-F238E27FC236}">
                <a16:creationId xmlns:a16="http://schemas.microsoft.com/office/drawing/2014/main" id="{9D6ADE4A-EBAC-2373-B7AD-D22F29DB4E85}"/>
              </a:ext>
            </a:extLst>
          </p:cNvPr>
          <p:cNvSpPr txBox="1"/>
          <p:nvPr/>
        </p:nvSpPr>
        <p:spPr>
          <a:xfrm>
            <a:off x="623414" y="3848066"/>
            <a:ext cx="1768433" cy="246221"/>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000" dirty="0">
                <a:latin typeface="Calibri" charset="0"/>
                <a:ea typeface="Calibri" charset="0"/>
                <a:cs typeface="Calibri" charset="0"/>
              </a:rPr>
              <a:t>(A node can appear only once)</a:t>
            </a:r>
          </a:p>
        </p:txBody>
      </p:sp>
      <p:sp>
        <p:nvSpPr>
          <p:cNvPr id="17" name="TextBox 16">
            <a:extLst>
              <a:ext uri="{FF2B5EF4-FFF2-40B4-BE49-F238E27FC236}">
                <a16:creationId xmlns:a16="http://schemas.microsoft.com/office/drawing/2014/main" id="{94F2DBE4-9A60-F883-5445-B9BD591BF54E}"/>
              </a:ext>
            </a:extLst>
          </p:cNvPr>
          <p:cNvSpPr txBox="1"/>
          <p:nvPr/>
        </p:nvSpPr>
        <p:spPr>
          <a:xfrm>
            <a:off x="2803553" y="4573949"/>
            <a:ext cx="2181010" cy="600164"/>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100" b="1" dirty="0">
                <a:latin typeface="Calibri" charset="0"/>
                <a:ea typeface="Calibri" charset="0"/>
                <a:cs typeface="Calibri" charset="0"/>
              </a:rPr>
              <a:t>In more refined meshes, there will be many nodes on each edge, each face and internal to the RVE</a:t>
            </a:r>
          </a:p>
        </p:txBody>
      </p:sp>
    </p:spTree>
    <p:extLst>
      <p:ext uri="{BB962C8B-B14F-4D97-AF65-F5344CB8AC3E}">
        <p14:creationId xmlns:p14="http://schemas.microsoft.com/office/powerpoint/2010/main" val="3602356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E21F0-878D-FDE6-ED50-ED8F8B6077C8}"/>
            </a:ext>
          </a:extLst>
        </p:cNvPr>
        <p:cNvGrpSpPr/>
        <p:nvPr/>
      </p:nvGrpSpPr>
      <p:grpSpPr>
        <a:xfrm>
          <a:off x="0" y="0"/>
          <a:ext cx="0" cy="0"/>
          <a:chOff x="0" y="0"/>
          <a:chExt cx="0" cy="0"/>
        </a:xfrm>
      </p:grpSpPr>
      <p:sp>
        <p:nvSpPr>
          <p:cNvPr id="39" name="TextBox 38">
            <a:extLst>
              <a:ext uri="{FF2B5EF4-FFF2-40B4-BE49-F238E27FC236}">
                <a16:creationId xmlns:a16="http://schemas.microsoft.com/office/drawing/2014/main" id="{C1FE4870-ED0D-EC45-C34C-2773AFA1CE6F}"/>
              </a:ext>
            </a:extLst>
          </p:cNvPr>
          <p:cNvSpPr txBox="1"/>
          <p:nvPr/>
        </p:nvSpPr>
        <p:spPr>
          <a:xfrm>
            <a:off x="1027688" y="1324030"/>
            <a:ext cx="1331070" cy="369332"/>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b="1" dirty="0">
                <a:latin typeface="Calibri" charset="0"/>
                <a:ea typeface="Calibri" charset="0"/>
                <a:cs typeface="Calibri" charset="0"/>
              </a:rPr>
              <a:t>Coordinates</a:t>
            </a:r>
          </a:p>
        </p:txBody>
      </p:sp>
      <p:sp>
        <p:nvSpPr>
          <p:cNvPr id="40" name="TextBox 39">
            <a:extLst>
              <a:ext uri="{FF2B5EF4-FFF2-40B4-BE49-F238E27FC236}">
                <a16:creationId xmlns:a16="http://schemas.microsoft.com/office/drawing/2014/main" id="{EA272214-EAD3-FFBB-20D0-59C1F137D388}"/>
              </a:ext>
            </a:extLst>
          </p:cNvPr>
          <p:cNvSpPr txBox="1"/>
          <p:nvPr/>
        </p:nvSpPr>
        <p:spPr>
          <a:xfrm>
            <a:off x="3385457" y="1324030"/>
            <a:ext cx="1186543" cy="369332"/>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b="1" dirty="0">
                <a:latin typeface="Calibri" charset="0"/>
                <a:ea typeface="Calibri" charset="0"/>
                <a:cs typeface="Calibri" charset="0"/>
              </a:rPr>
              <a:t>Incidences</a:t>
            </a:r>
          </a:p>
        </p:txBody>
      </p:sp>
      <p:sp>
        <p:nvSpPr>
          <p:cNvPr id="46" name="TextBox 45">
            <a:extLst>
              <a:ext uri="{FF2B5EF4-FFF2-40B4-BE49-F238E27FC236}">
                <a16:creationId xmlns:a16="http://schemas.microsoft.com/office/drawing/2014/main" id="{C48C6CD3-4DD6-93AA-C4FB-6491873EDE70}"/>
              </a:ext>
            </a:extLst>
          </p:cNvPr>
          <p:cNvSpPr txBox="1"/>
          <p:nvPr/>
        </p:nvSpPr>
        <p:spPr>
          <a:xfrm>
            <a:off x="2571209" y="1813071"/>
            <a:ext cx="3799281" cy="1892826"/>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a:defRPr sz="900">
                <a:latin typeface="Courier New" panose="02070309020205020404" pitchFamily="49" charset="0"/>
                <a:cs typeface="Courier New" panose="02070309020205020404" pitchFamily="49" charset="0"/>
              </a:defRPr>
            </a:lvl1pPr>
          </a:lstStyle>
          <a:p>
            <a:r>
              <a:rPr lang="en-US" b="1" dirty="0"/>
              <a:t>1     1     2     5     4    10    11    14    13</a:t>
            </a:r>
          </a:p>
          <a:p>
            <a:r>
              <a:rPr lang="en-US" b="1" dirty="0"/>
              <a:t>2     2     3     6     5    11    12    15    14</a:t>
            </a:r>
          </a:p>
          <a:p>
            <a:r>
              <a:rPr lang="en-US" b="1" dirty="0"/>
              <a:t>3     4     5     8     7    13    14    17    16</a:t>
            </a:r>
          </a:p>
          <a:p>
            <a:r>
              <a:rPr lang="en-US" b="1" dirty="0"/>
              <a:t>4     5     6     9     8    14    15    18    17</a:t>
            </a:r>
          </a:p>
          <a:p>
            <a:r>
              <a:rPr lang="en-US" b="1" dirty="0"/>
              <a:t>5    10    11    14    13    19    20    23    22</a:t>
            </a:r>
          </a:p>
          <a:p>
            <a:r>
              <a:rPr lang="en-US" b="1" dirty="0"/>
              <a:t>6    11    12    15    14    20    21    24    23</a:t>
            </a:r>
          </a:p>
          <a:p>
            <a:r>
              <a:rPr lang="en-US" b="1" dirty="0"/>
              <a:t>7    13    14    17    16    22    23    26    25</a:t>
            </a:r>
          </a:p>
          <a:p>
            <a:pPr marL="228600" indent="-228600">
              <a:buAutoNum type="arabicPlain" startAt="8"/>
            </a:pPr>
            <a:r>
              <a:rPr lang="en-US" b="1" dirty="0"/>
              <a:t>  14    15    18    17    23    24    27    26</a:t>
            </a:r>
          </a:p>
          <a:p>
            <a:pPr marL="228600" indent="-228600">
              <a:buAutoNum type="arabicPlain" startAt="8"/>
            </a:pPr>
            <a:r>
              <a:rPr lang="en-US" b="1" dirty="0"/>
              <a:t>  28 29</a:t>
            </a:r>
          </a:p>
          <a:p>
            <a:pPr marL="228600" indent="-228600">
              <a:buAutoNum type="arabicPlain" startAt="8"/>
            </a:pPr>
            <a:r>
              <a:rPr lang="en-US" b="1" dirty="0"/>
              <a:t>  30 31</a:t>
            </a:r>
          </a:p>
          <a:p>
            <a:pPr marL="228600" indent="-228600">
              <a:buAutoNum type="arabicPlain" startAt="8"/>
            </a:pPr>
            <a:r>
              <a:rPr lang="en-US" b="1" dirty="0"/>
              <a:t>  32 33</a:t>
            </a:r>
          </a:p>
          <a:p>
            <a:pPr marL="228600" indent="-228600">
              <a:buAutoNum type="arabicPlain" startAt="8"/>
            </a:pPr>
            <a:r>
              <a:rPr lang="en-US" b="1" dirty="0"/>
              <a:t>  34 35</a:t>
            </a:r>
          </a:p>
          <a:p>
            <a:pPr marL="228600" indent="-228600">
              <a:buAutoNum type="arabicPlain" startAt="8"/>
            </a:pPr>
            <a:endParaRPr lang="en-US" b="1" dirty="0"/>
          </a:p>
        </p:txBody>
      </p:sp>
      <p:sp>
        <p:nvSpPr>
          <p:cNvPr id="48" name="TextBox 47">
            <a:extLst>
              <a:ext uri="{FF2B5EF4-FFF2-40B4-BE49-F238E27FC236}">
                <a16:creationId xmlns:a16="http://schemas.microsoft.com/office/drawing/2014/main" id="{BD771C78-FD4D-C421-66B9-D3A247D7461B}"/>
              </a:ext>
            </a:extLst>
          </p:cNvPr>
          <p:cNvSpPr txBox="1"/>
          <p:nvPr/>
        </p:nvSpPr>
        <p:spPr>
          <a:xfrm>
            <a:off x="890077" y="1632755"/>
            <a:ext cx="1565809" cy="4939814"/>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a:defRPr sz="900" b="1">
                <a:latin typeface="Courier New" panose="02070309020205020404" pitchFamily="49" charset="0"/>
                <a:cs typeface="Courier New" panose="02070309020205020404" pitchFamily="49" charset="0"/>
              </a:defRPr>
            </a:lvl1pPr>
          </a:lstStyle>
          <a:p>
            <a:r>
              <a:rPr lang="en-US" dirty="0"/>
              <a:t> 1  0.0  0.0  0.0</a:t>
            </a:r>
          </a:p>
          <a:p>
            <a:r>
              <a:rPr lang="en-US" dirty="0"/>
              <a:t> 2  0.5  0.0  0.0</a:t>
            </a:r>
          </a:p>
          <a:p>
            <a:r>
              <a:rPr lang="en-US" dirty="0"/>
              <a:t> 3  1.0  0.0  0.0</a:t>
            </a:r>
          </a:p>
          <a:p>
            <a:r>
              <a:rPr lang="en-US" dirty="0"/>
              <a:t> 4  0.0  1.0  0.0</a:t>
            </a:r>
          </a:p>
          <a:p>
            <a:r>
              <a:rPr lang="en-US" dirty="0"/>
              <a:t> 5  0.5  1.0  0.0</a:t>
            </a:r>
          </a:p>
          <a:p>
            <a:r>
              <a:rPr lang="en-US" dirty="0"/>
              <a:t> 6  1.0  1.0  0.0</a:t>
            </a:r>
          </a:p>
          <a:p>
            <a:r>
              <a:rPr lang="en-US" dirty="0"/>
              <a:t> 7  0.0  2.0  0.0</a:t>
            </a:r>
          </a:p>
          <a:p>
            <a:r>
              <a:rPr lang="en-US" dirty="0"/>
              <a:t> 8  0.5  2.0  0.0</a:t>
            </a:r>
          </a:p>
          <a:p>
            <a:r>
              <a:rPr lang="en-US" dirty="0"/>
              <a:t> 9  1.0  2.0  0.0</a:t>
            </a:r>
          </a:p>
          <a:p>
            <a:r>
              <a:rPr lang="en-US" dirty="0"/>
              <a:t>10  0.0  0.0  2.0</a:t>
            </a:r>
          </a:p>
          <a:p>
            <a:r>
              <a:rPr lang="en-US" dirty="0"/>
              <a:t>11  0.5  0.0  2.0</a:t>
            </a:r>
          </a:p>
          <a:p>
            <a:r>
              <a:rPr lang="en-US" dirty="0"/>
              <a:t>12  1.0  0.0  2.0</a:t>
            </a:r>
          </a:p>
          <a:p>
            <a:r>
              <a:rPr lang="en-US" dirty="0"/>
              <a:t>13  0.0  1.0  2.0</a:t>
            </a:r>
          </a:p>
          <a:p>
            <a:r>
              <a:rPr lang="en-US" dirty="0"/>
              <a:t>14  0.5  1.0  2.0</a:t>
            </a:r>
          </a:p>
          <a:p>
            <a:r>
              <a:rPr lang="en-US" dirty="0"/>
              <a:t>15  1.0  1.0  2.0</a:t>
            </a:r>
          </a:p>
          <a:p>
            <a:r>
              <a:rPr lang="en-US" dirty="0"/>
              <a:t>16  0.0  2.0  2.0</a:t>
            </a:r>
          </a:p>
          <a:p>
            <a:r>
              <a:rPr lang="en-US" dirty="0"/>
              <a:t>17  0.5  2.0  2.0</a:t>
            </a:r>
          </a:p>
          <a:p>
            <a:r>
              <a:rPr lang="en-US" dirty="0"/>
              <a:t>18  1.0  2.0  2.0</a:t>
            </a:r>
          </a:p>
          <a:p>
            <a:r>
              <a:rPr lang="en-US" dirty="0"/>
              <a:t>19  0.0  0.0  4.0</a:t>
            </a:r>
          </a:p>
          <a:p>
            <a:r>
              <a:rPr lang="en-US" dirty="0"/>
              <a:t>20  0.5  0.0  4.0</a:t>
            </a:r>
          </a:p>
          <a:p>
            <a:r>
              <a:rPr lang="en-US" dirty="0"/>
              <a:t>21  1.0  0.0  4.0</a:t>
            </a:r>
          </a:p>
          <a:p>
            <a:r>
              <a:rPr lang="en-US" dirty="0"/>
              <a:t>22  0.0  1.0  4.0</a:t>
            </a:r>
          </a:p>
          <a:p>
            <a:r>
              <a:rPr lang="en-US" dirty="0"/>
              <a:t>23  0.5  1.0  4.0</a:t>
            </a:r>
          </a:p>
          <a:p>
            <a:r>
              <a:rPr lang="en-US" dirty="0"/>
              <a:t>24  1.0  1.0  4.0</a:t>
            </a:r>
          </a:p>
          <a:p>
            <a:r>
              <a:rPr lang="en-US" dirty="0"/>
              <a:t>25  0.0  2.0  4.0</a:t>
            </a:r>
          </a:p>
          <a:p>
            <a:r>
              <a:rPr lang="en-US" dirty="0"/>
              <a:t>26  0.5  2.0  4.0</a:t>
            </a:r>
          </a:p>
          <a:p>
            <a:pPr marL="228600" indent="-228600">
              <a:buAutoNum type="arabicPlain" startAt="27"/>
            </a:pPr>
            <a:r>
              <a:rPr lang="en-US" dirty="0"/>
              <a:t>1.0  2.0  4.0</a:t>
            </a:r>
          </a:p>
          <a:p>
            <a:pPr marL="228600" indent="-228600">
              <a:buAutoNum type="arabicPlain" startAt="27"/>
            </a:pPr>
            <a:r>
              <a:rPr lang="en-US" dirty="0"/>
              <a:t>10 10 10</a:t>
            </a:r>
          </a:p>
          <a:p>
            <a:pPr marL="228600" indent="-228600">
              <a:buAutoNum type="arabicPlain" startAt="27"/>
            </a:pPr>
            <a:r>
              <a:rPr lang="en-US" dirty="0"/>
              <a:t>10 10 10</a:t>
            </a:r>
          </a:p>
          <a:p>
            <a:pPr marL="228600" indent="-228600">
              <a:buAutoNum type="arabicPlain" startAt="27"/>
            </a:pPr>
            <a:r>
              <a:rPr lang="en-US" dirty="0"/>
              <a:t>10 10 10</a:t>
            </a:r>
          </a:p>
          <a:p>
            <a:pPr marL="228600" indent="-228600">
              <a:buAutoNum type="arabicPlain" startAt="27"/>
            </a:pPr>
            <a:r>
              <a:rPr lang="en-US" dirty="0"/>
              <a:t>10 10 10</a:t>
            </a:r>
          </a:p>
          <a:p>
            <a:pPr marL="228600" indent="-228600">
              <a:buAutoNum type="arabicPlain" startAt="27"/>
            </a:pPr>
            <a:r>
              <a:rPr lang="en-US" dirty="0"/>
              <a:t>10 10 10</a:t>
            </a:r>
          </a:p>
          <a:p>
            <a:pPr marL="228600" indent="-228600">
              <a:buAutoNum type="arabicPlain" startAt="27"/>
            </a:pPr>
            <a:r>
              <a:rPr lang="en-US" dirty="0"/>
              <a:t>10 10 10 </a:t>
            </a:r>
          </a:p>
          <a:p>
            <a:pPr marL="228600" indent="-228600">
              <a:buAutoNum type="arabicPlain" startAt="27"/>
            </a:pPr>
            <a:r>
              <a:rPr lang="en-US" dirty="0"/>
              <a:t>10 10 10</a:t>
            </a:r>
          </a:p>
          <a:p>
            <a:pPr marL="228600" indent="-228600">
              <a:buAutoNum type="arabicPlain" startAt="27"/>
            </a:pPr>
            <a:r>
              <a:rPr lang="en-US" dirty="0"/>
              <a:t>10 10 10 </a:t>
            </a:r>
          </a:p>
        </p:txBody>
      </p:sp>
      <p:sp>
        <p:nvSpPr>
          <p:cNvPr id="51" name="Title 50">
            <a:extLst>
              <a:ext uri="{FF2B5EF4-FFF2-40B4-BE49-F238E27FC236}">
                <a16:creationId xmlns:a16="http://schemas.microsoft.com/office/drawing/2014/main" id="{F3CA9C1C-47D7-BB1C-02DB-1833B88D0EA1}"/>
              </a:ext>
            </a:extLst>
          </p:cNvPr>
          <p:cNvSpPr>
            <a:spLocks noGrp="1"/>
          </p:cNvSpPr>
          <p:nvPr>
            <p:ph type="title"/>
          </p:nvPr>
        </p:nvSpPr>
        <p:spPr/>
        <p:txBody>
          <a:bodyPr/>
          <a:lstStyle/>
          <a:p>
            <a:r>
              <a:rPr lang="en-US" dirty="0"/>
              <a:t>Mesh Data</a:t>
            </a:r>
          </a:p>
        </p:txBody>
      </p:sp>
      <p:sp>
        <p:nvSpPr>
          <p:cNvPr id="54" name="TextBox 53">
            <a:extLst>
              <a:ext uri="{FF2B5EF4-FFF2-40B4-BE49-F238E27FC236}">
                <a16:creationId xmlns:a16="http://schemas.microsoft.com/office/drawing/2014/main" id="{088B8FA4-1902-5496-327A-8CB21CF3FE7A}"/>
              </a:ext>
            </a:extLst>
          </p:cNvPr>
          <p:cNvSpPr txBox="1"/>
          <p:nvPr/>
        </p:nvSpPr>
        <p:spPr>
          <a:xfrm>
            <a:off x="3032455" y="4194938"/>
            <a:ext cx="5221468" cy="1785104"/>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a:defRPr sz="900" b="1">
                <a:latin typeface="Courier New" panose="02070309020205020404" pitchFamily="49" charset="0"/>
                <a:cs typeface="Courier New" panose="02070309020205020404" pitchFamily="49" charset="0"/>
              </a:defRPr>
            </a:lvl1pPr>
          </a:lstStyle>
          <a:p>
            <a:r>
              <a:rPr lang="en-US" sz="1000" dirty="0"/>
              <a:t> material steel</a:t>
            </a:r>
          </a:p>
          <a:p>
            <a:r>
              <a:rPr lang="en-US" sz="1000" dirty="0"/>
              <a:t>    properties mises e 30000  nu 0.3 </a:t>
            </a:r>
            <a:r>
              <a:rPr lang="en-US" sz="1000" dirty="0" err="1"/>
              <a:t>n_power</a:t>
            </a:r>
            <a:r>
              <a:rPr lang="en-US" sz="1000" dirty="0"/>
              <a:t> 10 </a:t>
            </a:r>
            <a:r>
              <a:rPr lang="en-US" sz="1000" dirty="0" err="1"/>
              <a:t>yld_pt</a:t>
            </a:r>
            <a:r>
              <a:rPr lang="en-US" sz="1000" dirty="0"/>
              <a:t> </a:t>
            </a:r>
            <a:r>
              <a:rPr lang="en-US" sz="1000" dirty="0" err="1"/>
              <a:t>60.e10</a:t>
            </a:r>
            <a:endParaRPr lang="en-US" sz="1000" dirty="0"/>
          </a:p>
          <a:p>
            <a:r>
              <a:rPr lang="en-US" sz="1000" dirty="0"/>
              <a:t>!</a:t>
            </a:r>
          </a:p>
          <a:p>
            <a:r>
              <a:rPr lang="en-US" sz="1000" dirty="0"/>
              <a:t> material </a:t>
            </a:r>
            <a:r>
              <a:rPr lang="en-US" sz="1000" dirty="0" err="1"/>
              <a:t>rve_link</a:t>
            </a:r>
            <a:endParaRPr lang="en-US" sz="1000" dirty="0"/>
          </a:p>
          <a:p>
            <a:r>
              <a:rPr lang="en-US" sz="1000" dirty="0"/>
              <a:t>     properties link </a:t>
            </a:r>
            <a:r>
              <a:rPr lang="en-US" sz="1000" dirty="0" err="1"/>
              <a:t>stiff_link</a:t>
            </a:r>
            <a:r>
              <a:rPr lang="en-US" sz="1000" dirty="0"/>
              <a:t> </a:t>
            </a:r>
            <a:r>
              <a:rPr lang="en-US" sz="1000" dirty="0" err="1"/>
              <a:t>1.0e10</a:t>
            </a:r>
            <a:r>
              <a:rPr lang="en-US" sz="1000" dirty="0"/>
              <a:t> </a:t>
            </a:r>
            <a:r>
              <a:rPr lang="en-US" sz="1000" dirty="0" err="1"/>
              <a:t>mass_link</a:t>
            </a:r>
            <a:r>
              <a:rPr lang="en-US" sz="1000" dirty="0"/>
              <a:t> 0.0</a:t>
            </a:r>
          </a:p>
          <a:p>
            <a:r>
              <a:rPr lang="en-US" sz="1000" dirty="0"/>
              <a:t>!</a:t>
            </a:r>
          </a:p>
          <a:p>
            <a:r>
              <a:rPr lang="en-US" sz="1000" dirty="0"/>
              <a:t>elements</a:t>
            </a:r>
          </a:p>
          <a:p>
            <a:r>
              <a:rPr lang="en-US" sz="1000" dirty="0"/>
              <a:t>  1-8 type </a:t>
            </a:r>
            <a:r>
              <a:rPr lang="en-US" sz="1000" dirty="0" err="1"/>
              <a:t>l3disop</a:t>
            </a:r>
            <a:r>
              <a:rPr lang="en-US" sz="1000" dirty="0"/>
              <a:t> linear material steel order </a:t>
            </a:r>
            <a:r>
              <a:rPr lang="en-US" sz="1000" dirty="0" err="1"/>
              <a:t>2x2x2</a:t>
            </a:r>
            <a:r>
              <a:rPr lang="en-US" sz="1000" dirty="0"/>
              <a:t> </a:t>
            </a:r>
            <a:r>
              <a:rPr lang="en-US" sz="1000" dirty="0" err="1"/>
              <a:t>bbar</a:t>
            </a:r>
            <a:r>
              <a:rPr lang="en-US" sz="1000" dirty="0"/>
              <a:t>,</a:t>
            </a:r>
          </a:p>
          <a:p>
            <a:r>
              <a:rPr lang="en-US" sz="1000" dirty="0"/>
              <a:t>                          </a:t>
            </a:r>
            <a:r>
              <a:rPr lang="en-US" sz="1000" dirty="0" err="1"/>
              <a:t>center_output</a:t>
            </a:r>
            <a:r>
              <a:rPr lang="en-US" sz="1000" dirty="0"/>
              <a:t> short</a:t>
            </a:r>
          </a:p>
          <a:p>
            <a:r>
              <a:rPr lang="en-US" sz="1000" dirty="0"/>
              <a:t> 9-12 type </a:t>
            </a:r>
            <a:r>
              <a:rPr lang="en-US" sz="1000" dirty="0" err="1"/>
              <a:t>link2</a:t>
            </a:r>
            <a:r>
              <a:rPr lang="en-US" sz="1000" dirty="0"/>
              <a:t> material </a:t>
            </a:r>
            <a:r>
              <a:rPr lang="en-US" sz="1000" dirty="0" err="1"/>
              <a:t>rve_link</a:t>
            </a:r>
            <a:endParaRPr lang="en-US" sz="1000" dirty="0"/>
          </a:p>
          <a:p>
            <a:r>
              <a:rPr lang="en-US" sz="1000" dirty="0"/>
              <a:t>! </a:t>
            </a:r>
          </a:p>
        </p:txBody>
      </p:sp>
      <p:pic>
        <p:nvPicPr>
          <p:cNvPr id="55" name="Picture 54">
            <a:extLst>
              <a:ext uri="{FF2B5EF4-FFF2-40B4-BE49-F238E27FC236}">
                <a16:creationId xmlns:a16="http://schemas.microsoft.com/office/drawing/2014/main" id="{BEBD616B-A4D4-BBDE-4391-2D7BB54CD076}"/>
              </a:ext>
            </a:extLst>
          </p:cNvPr>
          <p:cNvPicPr>
            <a:picLocks noChangeAspect="1"/>
          </p:cNvPicPr>
          <p:nvPr/>
        </p:nvPicPr>
        <p:blipFill>
          <a:blip r:embed="rId2"/>
          <a:srcRect l="34986" r="1" b="-6004"/>
          <a:stretch>
            <a:fillRect/>
          </a:stretch>
        </p:blipFill>
        <p:spPr>
          <a:xfrm>
            <a:off x="6505996" y="1556850"/>
            <a:ext cx="2336587" cy="2545812"/>
          </a:xfrm>
          <a:prstGeom prst="rect">
            <a:avLst/>
          </a:prstGeom>
        </p:spPr>
      </p:pic>
      <p:sp>
        <p:nvSpPr>
          <p:cNvPr id="56" name="Rectangle 55">
            <a:extLst>
              <a:ext uri="{FF2B5EF4-FFF2-40B4-BE49-F238E27FC236}">
                <a16:creationId xmlns:a16="http://schemas.microsoft.com/office/drawing/2014/main" id="{D742A634-5E43-E3D6-A7D5-BE43E29E1DA5}"/>
              </a:ext>
            </a:extLst>
          </p:cNvPr>
          <p:cNvSpPr/>
          <p:nvPr/>
        </p:nvSpPr>
        <p:spPr>
          <a:xfrm>
            <a:off x="6238959" y="1813071"/>
            <a:ext cx="461246" cy="12003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061F0A3-8CCF-2186-D431-7BC58AD172E6}"/>
              </a:ext>
            </a:extLst>
          </p:cNvPr>
          <p:cNvSpPr txBox="1"/>
          <p:nvPr/>
        </p:nvSpPr>
        <p:spPr>
          <a:xfrm>
            <a:off x="3644430" y="3152001"/>
            <a:ext cx="1491955" cy="276999"/>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200" dirty="0" err="1">
                <a:latin typeface="Calibri" charset="0"/>
                <a:ea typeface="Calibri" charset="0"/>
                <a:cs typeface="Calibri" charset="0"/>
              </a:rPr>
              <a:t>Link2</a:t>
            </a:r>
            <a:r>
              <a:rPr lang="en-US" sz="1200" dirty="0">
                <a:latin typeface="Calibri" charset="0"/>
                <a:ea typeface="Calibri" charset="0"/>
                <a:cs typeface="Calibri" charset="0"/>
              </a:rPr>
              <a:t> elements</a:t>
            </a:r>
          </a:p>
        </p:txBody>
      </p:sp>
      <p:sp>
        <p:nvSpPr>
          <p:cNvPr id="58" name="Right Brace 57">
            <a:extLst>
              <a:ext uri="{FF2B5EF4-FFF2-40B4-BE49-F238E27FC236}">
                <a16:creationId xmlns:a16="http://schemas.microsoft.com/office/drawing/2014/main" id="{B74F87E9-3494-1C79-E1CD-96F7E8330049}"/>
              </a:ext>
            </a:extLst>
          </p:cNvPr>
          <p:cNvSpPr/>
          <p:nvPr/>
        </p:nvSpPr>
        <p:spPr>
          <a:xfrm>
            <a:off x="3399569" y="2991084"/>
            <a:ext cx="193295" cy="504675"/>
          </a:xfrm>
          <a:prstGeom prst="rightBrac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E9C41341-7C9C-4E8F-472D-A5370E273498}"/>
              </a:ext>
            </a:extLst>
          </p:cNvPr>
          <p:cNvSpPr txBox="1"/>
          <p:nvPr/>
        </p:nvSpPr>
        <p:spPr>
          <a:xfrm>
            <a:off x="2058880" y="5806600"/>
            <a:ext cx="1491955" cy="276999"/>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200" b="1" dirty="0">
                <a:latin typeface="Calibri" charset="0"/>
                <a:ea typeface="Calibri" charset="0"/>
                <a:cs typeface="Calibri" charset="0"/>
              </a:rPr>
              <a:t>Dummy nodes</a:t>
            </a:r>
          </a:p>
        </p:txBody>
      </p:sp>
      <p:sp>
        <p:nvSpPr>
          <p:cNvPr id="60" name="Right Brace 59">
            <a:extLst>
              <a:ext uri="{FF2B5EF4-FFF2-40B4-BE49-F238E27FC236}">
                <a16:creationId xmlns:a16="http://schemas.microsoft.com/office/drawing/2014/main" id="{218DB40F-BDB1-7A7F-86BF-427CF05620DE}"/>
              </a:ext>
            </a:extLst>
          </p:cNvPr>
          <p:cNvSpPr/>
          <p:nvPr/>
        </p:nvSpPr>
        <p:spPr>
          <a:xfrm>
            <a:off x="1907615" y="5465125"/>
            <a:ext cx="129538" cy="959951"/>
          </a:xfrm>
          <a:prstGeom prst="rightBrac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6BF8A3D5-50AE-4956-7798-868834B0D1DE}"/>
              </a:ext>
            </a:extLst>
          </p:cNvPr>
          <p:cNvSpPr txBox="1"/>
          <p:nvPr/>
        </p:nvSpPr>
        <p:spPr>
          <a:xfrm>
            <a:off x="7816944" y="3767429"/>
            <a:ext cx="873957" cy="246221"/>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000" dirty="0">
                <a:latin typeface="Calibri" charset="0"/>
                <a:ea typeface="Calibri" charset="0"/>
                <a:cs typeface="Calibri" charset="0"/>
              </a:rPr>
              <a:t>Linear-elastic</a:t>
            </a:r>
          </a:p>
        </p:txBody>
      </p:sp>
      <p:cxnSp>
        <p:nvCxnSpPr>
          <p:cNvPr id="63" name="Straight Connector 62">
            <a:extLst>
              <a:ext uri="{FF2B5EF4-FFF2-40B4-BE49-F238E27FC236}">
                <a16:creationId xmlns:a16="http://schemas.microsoft.com/office/drawing/2014/main" id="{49EA0DF7-0CF4-83A9-BCA7-06421610D025}"/>
              </a:ext>
            </a:extLst>
          </p:cNvPr>
          <p:cNvCxnSpPr>
            <a:cxnSpLocks/>
          </p:cNvCxnSpPr>
          <p:nvPr/>
        </p:nvCxnSpPr>
        <p:spPr>
          <a:xfrm flipV="1">
            <a:off x="7674289" y="4016876"/>
            <a:ext cx="247814" cy="349634"/>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80D5E2C-C3F7-0706-04EC-C6EF01AB9A47}"/>
              </a:ext>
            </a:extLst>
          </p:cNvPr>
          <p:cNvSpPr txBox="1"/>
          <p:nvPr/>
        </p:nvSpPr>
        <p:spPr>
          <a:xfrm>
            <a:off x="3900361" y="6083599"/>
            <a:ext cx="3550972" cy="246221"/>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000" b="1" dirty="0">
                <a:latin typeface="Calibri" charset="0"/>
                <a:ea typeface="Calibri" charset="0"/>
                <a:cs typeface="Calibri" charset="0"/>
              </a:rPr>
              <a:t>Put coordinates and incidences into file name: </a:t>
            </a:r>
            <a:r>
              <a:rPr lang="en-US" sz="1000" b="1" dirty="0" err="1">
                <a:latin typeface="Calibri" charset="0"/>
                <a:ea typeface="Calibri" charset="0"/>
                <a:cs typeface="Calibri" charset="0"/>
              </a:rPr>
              <a:t>coords_incid.inp</a:t>
            </a:r>
            <a:endParaRPr lang="en-US" sz="1000" b="1" dirty="0">
              <a:latin typeface="Calibri" charset="0"/>
              <a:ea typeface="Calibri" charset="0"/>
              <a:cs typeface="Calibri" charset="0"/>
            </a:endParaRPr>
          </a:p>
        </p:txBody>
      </p:sp>
    </p:spTree>
    <p:extLst>
      <p:ext uri="{BB962C8B-B14F-4D97-AF65-F5344CB8AC3E}">
        <p14:creationId xmlns:p14="http://schemas.microsoft.com/office/powerpoint/2010/main" val="9170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B4527-C70F-E98C-3239-E55F24320CD3}"/>
            </a:ext>
          </a:extLst>
        </p:cNvPr>
        <p:cNvGrpSpPr/>
        <p:nvPr/>
      </p:nvGrpSpPr>
      <p:grpSpPr>
        <a:xfrm>
          <a:off x="0" y="0"/>
          <a:ext cx="0" cy="0"/>
          <a:chOff x="0" y="0"/>
          <a:chExt cx="0" cy="0"/>
        </a:xfrm>
      </p:grpSpPr>
      <p:sp>
        <p:nvSpPr>
          <p:cNvPr id="51" name="Title 50">
            <a:extLst>
              <a:ext uri="{FF2B5EF4-FFF2-40B4-BE49-F238E27FC236}">
                <a16:creationId xmlns:a16="http://schemas.microsoft.com/office/drawing/2014/main" id="{D793EEB4-3A68-FAF5-5442-203ED75DA7BE}"/>
              </a:ext>
            </a:extLst>
          </p:cNvPr>
          <p:cNvSpPr>
            <a:spLocks noGrp="1"/>
          </p:cNvSpPr>
          <p:nvPr>
            <p:ph type="title"/>
          </p:nvPr>
        </p:nvSpPr>
        <p:spPr/>
        <p:txBody>
          <a:bodyPr/>
          <a:lstStyle/>
          <a:p>
            <a:r>
              <a:rPr lang="en-US" dirty="0"/>
              <a:t>Loadings, Dummy-Nodes</a:t>
            </a:r>
          </a:p>
        </p:txBody>
      </p:sp>
      <p:pic>
        <p:nvPicPr>
          <p:cNvPr id="3" name="Picture 2">
            <a:extLst>
              <a:ext uri="{FF2B5EF4-FFF2-40B4-BE49-F238E27FC236}">
                <a16:creationId xmlns:a16="http://schemas.microsoft.com/office/drawing/2014/main" id="{E7AB3E3E-353B-CC4C-F633-4A464405B059}"/>
              </a:ext>
            </a:extLst>
          </p:cNvPr>
          <p:cNvPicPr>
            <a:picLocks noChangeAspect="1"/>
          </p:cNvPicPr>
          <p:nvPr/>
        </p:nvPicPr>
        <p:blipFill>
          <a:blip r:embed="rId2"/>
          <a:stretch>
            <a:fillRect/>
          </a:stretch>
        </p:blipFill>
        <p:spPr>
          <a:xfrm>
            <a:off x="515081" y="1752314"/>
            <a:ext cx="2298700" cy="736600"/>
          </a:xfrm>
          <a:prstGeom prst="rect">
            <a:avLst/>
          </a:prstGeom>
        </p:spPr>
      </p:pic>
      <p:pic>
        <p:nvPicPr>
          <p:cNvPr id="6" name="Picture 5">
            <a:extLst>
              <a:ext uri="{FF2B5EF4-FFF2-40B4-BE49-F238E27FC236}">
                <a16:creationId xmlns:a16="http://schemas.microsoft.com/office/drawing/2014/main" id="{1541CBB6-F420-460A-6900-A43BF9E98786}"/>
              </a:ext>
            </a:extLst>
          </p:cNvPr>
          <p:cNvPicPr>
            <a:picLocks noChangeAspect="1"/>
          </p:cNvPicPr>
          <p:nvPr/>
        </p:nvPicPr>
        <p:blipFill>
          <a:blip r:embed="rId3"/>
          <a:stretch>
            <a:fillRect/>
          </a:stretch>
        </p:blipFill>
        <p:spPr>
          <a:xfrm>
            <a:off x="3684012" y="1574514"/>
            <a:ext cx="787400" cy="177800"/>
          </a:xfrm>
          <a:prstGeom prst="rect">
            <a:avLst/>
          </a:prstGeom>
        </p:spPr>
      </p:pic>
      <p:pic>
        <p:nvPicPr>
          <p:cNvPr id="7" name="Picture 6">
            <a:extLst>
              <a:ext uri="{FF2B5EF4-FFF2-40B4-BE49-F238E27FC236}">
                <a16:creationId xmlns:a16="http://schemas.microsoft.com/office/drawing/2014/main" id="{6775804C-71D9-DC6E-8FEE-C9A9AAAC47C9}"/>
              </a:ext>
            </a:extLst>
          </p:cNvPr>
          <p:cNvPicPr>
            <a:picLocks noChangeAspect="1"/>
          </p:cNvPicPr>
          <p:nvPr/>
        </p:nvPicPr>
        <p:blipFill>
          <a:blip r:embed="rId4"/>
          <a:stretch>
            <a:fillRect/>
          </a:stretch>
        </p:blipFill>
        <p:spPr>
          <a:xfrm>
            <a:off x="3684012" y="1932699"/>
            <a:ext cx="1320800" cy="177800"/>
          </a:xfrm>
          <a:prstGeom prst="rect">
            <a:avLst/>
          </a:prstGeom>
        </p:spPr>
      </p:pic>
      <p:pic>
        <p:nvPicPr>
          <p:cNvPr id="8" name="Picture 7">
            <a:extLst>
              <a:ext uri="{FF2B5EF4-FFF2-40B4-BE49-F238E27FC236}">
                <a16:creationId xmlns:a16="http://schemas.microsoft.com/office/drawing/2014/main" id="{081436A6-8708-F565-9E5B-DADF2C8549FB}"/>
              </a:ext>
            </a:extLst>
          </p:cNvPr>
          <p:cNvPicPr>
            <a:picLocks noChangeAspect="1"/>
          </p:cNvPicPr>
          <p:nvPr/>
        </p:nvPicPr>
        <p:blipFill>
          <a:blip r:embed="rId5"/>
          <a:stretch>
            <a:fillRect/>
          </a:stretch>
        </p:blipFill>
        <p:spPr>
          <a:xfrm>
            <a:off x="3684012" y="2320218"/>
            <a:ext cx="1320800" cy="177800"/>
          </a:xfrm>
          <a:prstGeom prst="rect">
            <a:avLst/>
          </a:prstGeom>
        </p:spPr>
      </p:pic>
      <p:pic>
        <p:nvPicPr>
          <p:cNvPr id="9" name="Picture 8">
            <a:extLst>
              <a:ext uri="{FF2B5EF4-FFF2-40B4-BE49-F238E27FC236}">
                <a16:creationId xmlns:a16="http://schemas.microsoft.com/office/drawing/2014/main" id="{DE0C61F0-E585-5C72-56F3-9D77F1F6AC27}"/>
              </a:ext>
            </a:extLst>
          </p:cNvPr>
          <p:cNvPicPr>
            <a:picLocks noChangeAspect="1"/>
          </p:cNvPicPr>
          <p:nvPr/>
        </p:nvPicPr>
        <p:blipFill>
          <a:blip r:embed="rId6"/>
          <a:stretch>
            <a:fillRect/>
          </a:stretch>
        </p:blipFill>
        <p:spPr>
          <a:xfrm>
            <a:off x="3684012" y="2662219"/>
            <a:ext cx="1320800" cy="177800"/>
          </a:xfrm>
          <a:prstGeom prst="rect">
            <a:avLst/>
          </a:prstGeom>
        </p:spPr>
      </p:pic>
      <p:pic>
        <p:nvPicPr>
          <p:cNvPr id="10" name="Picture 9">
            <a:extLst>
              <a:ext uri="{FF2B5EF4-FFF2-40B4-BE49-F238E27FC236}">
                <a16:creationId xmlns:a16="http://schemas.microsoft.com/office/drawing/2014/main" id="{6F3BB443-F224-5894-375C-CDFC55E9812D}"/>
              </a:ext>
            </a:extLst>
          </p:cNvPr>
          <p:cNvPicPr>
            <a:picLocks noChangeAspect="1"/>
          </p:cNvPicPr>
          <p:nvPr/>
        </p:nvPicPr>
        <p:blipFill>
          <a:blip r:embed="rId7"/>
          <a:stretch>
            <a:fillRect/>
          </a:stretch>
        </p:blipFill>
        <p:spPr>
          <a:xfrm>
            <a:off x="3684012" y="3046703"/>
            <a:ext cx="1320800" cy="177800"/>
          </a:xfrm>
          <a:prstGeom prst="rect">
            <a:avLst/>
          </a:prstGeom>
        </p:spPr>
      </p:pic>
      <p:sp>
        <p:nvSpPr>
          <p:cNvPr id="11" name="TextBox 10">
            <a:extLst>
              <a:ext uri="{FF2B5EF4-FFF2-40B4-BE49-F238E27FC236}">
                <a16:creationId xmlns:a16="http://schemas.microsoft.com/office/drawing/2014/main" id="{BC7E4F3E-388B-8C41-A8C9-BC45D03769BA}"/>
              </a:ext>
            </a:extLst>
          </p:cNvPr>
          <p:cNvSpPr txBox="1"/>
          <p:nvPr/>
        </p:nvSpPr>
        <p:spPr>
          <a:xfrm>
            <a:off x="5259823" y="2093206"/>
            <a:ext cx="2972867" cy="83099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200" b="1" dirty="0">
                <a:latin typeface="Calibri" charset="0"/>
                <a:ea typeface="Calibri" charset="0"/>
                <a:cs typeface="Calibri" charset="0"/>
              </a:rPr>
              <a:t>Numerical values specified for easy verification that computed results in all mesh elements are identical to these strains.</a:t>
            </a:r>
          </a:p>
        </p:txBody>
      </p:sp>
      <p:sp>
        <p:nvSpPr>
          <p:cNvPr id="12" name="TextBox 11">
            <a:extLst>
              <a:ext uri="{FF2B5EF4-FFF2-40B4-BE49-F238E27FC236}">
                <a16:creationId xmlns:a16="http://schemas.microsoft.com/office/drawing/2014/main" id="{4C1289B5-245F-5DC4-574C-1F39A8D10E29}"/>
              </a:ext>
            </a:extLst>
          </p:cNvPr>
          <p:cNvSpPr txBox="1"/>
          <p:nvPr/>
        </p:nvSpPr>
        <p:spPr>
          <a:xfrm>
            <a:off x="515081" y="3552404"/>
            <a:ext cx="4853668" cy="2877711"/>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200">
                <a:latin typeface="Calibri" charset="0"/>
                <a:ea typeface="Calibri" charset="0"/>
                <a:cs typeface="Calibri" charset="0"/>
              </a:defRPr>
            </a:lvl1pPr>
          </a:lstStyle>
          <a:p>
            <a:pPr marL="171450" indent="-171450">
              <a:spcAft>
                <a:spcPts val="600"/>
              </a:spcAft>
              <a:buFont typeface="Arial" panose="020B0604020202020204" pitchFamily="34" charset="0"/>
              <a:buChar char="•"/>
            </a:pPr>
            <a:r>
              <a:rPr lang="en-US" b="1" dirty="0"/>
              <a:t>4 dummy-node pairs and 4 corresponding stiff </a:t>
            </a:r>
            <a:r>
              <a:rPr lang="en-US" b="1" dirty="0" err="1">
                <a:latin typeface="Cambria" panose="02040503050406030204" pitchFamily="18" charset="0"/>
              </a:rPr>
              <a:t>link2</a:t>
            </a:r>
            <a:r>
              <a:rPr lang="en-US" b="1" dirty="0"/>
              <a:t> elements are defined to impose displacements on the RVE that correspond to these macroscale strains.</a:t>
            </a:r>
          </a:p>
          <a:p>
            <a:pPr marL="171450" indent="-171450">
              <a:spcAft>
                <a:spcPts val="600"/>
              </a:spcAft>
              <a:buFont typeface="Arial" panose="020B0604020202020204" pitchFamily="34" charset="0"/>
              <a:buChar char="•"/>
            </a:pPr>
            <a:r>
              <a:rPr lang="en-US" b="1" dirty="0"/>
              <a:t>The RVE dimensions (1 x 2 x 4) are chosen to make clear the different displacement values required to impose specific macroscale strains</a:t>
            </a:r>
          </a:p>
          <a:p>
            <a:pPr marL="171450" indent="-171450">
              <a:spcAft>
                <a:spcPts val="600"/>
              </a:spcAft>
              <a:buFont typeface="Arial" panose="020B0604020202020204" pitchFamily="34" charset="0"/>
              <a:buChar char="•"/>
            </a:pPr>
            <a:r>
              <a:rPr lang="en-US" b="1" dirty="0"/>
              <a:t>One dummy-node pair and </a:t>
            </a:r>
            <a:r>
              <a:rPr lang="en-US" b="1" dirty="0" err="1">
                <a:latin typeface="Cambria" panose="02040503050406030204" pitchFamily="18" charset="0"/>
              </a:rPr>
              <a:t>link2</a:t>
            </a:r>
            <a:r>
              <a:rPr lang="en-US" b="1" dirty="0"/>
              <a:t> element for each strain component (here the macroscale shear strains are symmetric)</a:t>
            </a:r>
          </a:p>
          <a:p>
            <a:pPr marL="171450" indent="-171450">
              <a:spcAft>
                <a:spcPts val="600"/>
              </a:spcAft>
              <a:buFont typeface="Arial" panose="020B0604020202020204" pitchFamily="34" charset="0"/>
              <a:buChar char="•"/>
            </a:pPr>
            <a:r>
              <a:rPr lang="en-US" b="1" dirty="0"/>
              <a:t>The (2,2) and (3,3) strain values could also be specified with non-zero values. Add 2 more dummy-node pairs and 2 </a:t>
            </a:r>
            <a:r>
              <a:rPr lang="en-US" b="1" dirty="0" err="1">
                <a:latin typeface="Cambria" panose="02040503050406030204" pitchFamily="18" charset="0"/>
              </a:rPr>
              <a:t>link2</a:t>
            </a:r>
            <a:r>
              <a:rPr lang="en-US" b="1" dirty="0"/>
              <a:t> elements</a:t>
            </a:r>
          </a:p>
          <a:p>
            <a:pPr marL="171450" indent="-171450">
              <a:spcAft>
                <a:spcPts val="600"/>
              </a:spcAft>
              <a:buFont typeface="Arial" panose="020B0604020202020204" pitchFamily="34" charset="0"/>
              <a:buChar char="•"/>
            </a:pPr>
            <a:r>
              <a:rPr lang="en-US" b="1" dirty="0"/>
              <a:t>Coordinates for nodes 28-35 are set at 10.0 10.0 10.0 . The values are immaterial and do not affect the solution.</a:t>
            </a:r>
          </a:p>
          <a:p>
            <a:pPr marL="171450" indent="-171450">
              <a:spcAft>
                <a:spcPts val="600"/>
              </a:spcAft>
              <a:buFont typeface="Arial" panose="020B0604020202020204" pitchFamily="34" charset="0"/>
              <a:buChar char="•"/>
            </a:pPr>
            <a:r>
              <a:rPr lang="en-US" b="1" dirty="0" err="1">
                <a:latin typeface="Cambria" panose="02040503050406030204" pitchFamily="18" charset="0"/>
              </a:rPr>
              <a:t>link2</a:t>
            </a:r>
            <a:r>
              <a:rPr lang="en-US" b="1" dirty="0"/>
              <a:t> stiffnesses are set at 10</a:t>
            </a:r>
            <a:r>
              <a:rPr lang="en-US" b="1" baseline="30000" dirty="0"/>
              <a:t>10 </a:t>
            </a:r>
            <a:r>
              <a:rPr lang="en-US" b="1" dirty="0"/>
              <a:t>– check that this value is sufficiently large to approximate a rigid-link</a:t>
            </a:r>
          </a:p>
        </p:txBody>
      </p:sp>
      <p:sp>
        <p:nvSpPr>
          <p:cNvPr id="13" name="Right Brace 12">
            <a:extLst>
              <a:ext uri="{FF2B5EF4-FFF2-40B4-BE49-F238E27FC236}">
                <a16:creationId xmlns:a16="http://schemas.microsoft.com/office/drawing/2014/main" id="{940396D4-1431-0D90-C8F9-9E7F57FDC574}"/>
              </a:ext>
            </a:extLst>
          </p:cNvPr>
          <p:cNvSpPr/>
          <p:nvPr/>
        </p:nvSpPr>
        <p:spPr>
          <a:xfrm>
            <a:off x="5105646" y="1613355"/>
            <a:ext cx="154177" cy="1550631"/>
          </a:xfrm>
          <a:prstGeom prst="rightBrac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3A98800-487C-B009-7171-2E1A2FCD88CB}"/>
              </a:ext>
            </a:extLst>
          </p:cNvPr>
          <p:cNvSpPr txBox="1"/>
          <p:nvPr/>
        </p:nvSpPr>
        <p:spPr>
          <a:xfrm>
            <a:off x="5610470" y="3506042"/>
            <a:ext cx="3234283" cy="30777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400" b="1" dirty="0">
                <a:latin typeface="Calibri" charset="0"/>
                <a:ea typeface="Calibri" charset="0"/>
                <a:cs typeface="Calibri" charset="0"/>
              </a:rPr>
              <a:t>Dummy-Node Pairs            </a:t>
            </a:r>
            <a:r>
              <a:rPr lang="en-US" sz="1400" b="1" dirty="0" err="1">
                <a:latin typeface="Cambria" panose="02040503050406030204" pitchFamily="18" charset="0"/>
                <a:ea typeface="Calibri" charset="0"/>
                <a:cs typeface="Calibri" charset="0"/>
              </a:rPr>
              <a:t>Link2</a:t>
            </a:r>
            <a:r>
              <a:rPr lang="en-US" sz="1400" b="1" dirty="0">
                <a:latin typeface="Calibri" charset="0"/>
                <a:ea typeface="Calibri" charset="0"/>
                <a:cs typeface="Calibri" charset="0"/>
              </a:rPr>
              <a:t> element</a:t>
            </a:r>
          </a:p>
        </p:txBody>
      </p:sp>
      <p:sp>
        <p:nvSpPr>
          <p:cNvPr id="15" name="TextBox 14">
            <a:extLst>
              <a:ext uri="{FF2B5EF4-FFF2-40B4-BE49-F238E27FC236}">
                <a16:creationId xmlns:a16="http://schemas.microsoft.com/office/drawing/2014/main" id="{DE6AA7C0-DD6F-A848-1409-F8C588DA6803}"/>
              </a:ext>
            </a:extLst>
          </p:cNvPr>
          <p:cNvSpPr txBox="1"/>
          <p:nvPr/>
        </p:nvSpPr>
        <p:spPr>
          <a:xfrm>
            <a:off x="6058202" y="3813819"/>
            <a:ext cx="2283414" cy="738664"/>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a:defRPr sz="900">
                <a:latin typeface="Courier New" panose="02070309020205020404" pitchFamily="49" charset="0"/>
                <a:cs typeface="Courier New" panose="02070309020205020404" pitchFamily="49" charset="0"/>
              </a:defRPr>
            </a:lvl1pPr>
          </a:lstStyle>
          <a:p>
            <a:r>
              <a:rPr lang="en-US" sz="1050" b="1" dirty="0"/>
              <a:t>28, 29                9</a:t>
            </a:r>
          </a:p>
          <a:p>
            <a:r>
              <a:rPr lang="en-US" sz="1050" b="1" dirty="0"/>
              <a:t>30, 31               10</a:t>
            </a:r>
          </a:p>
          <a:p>
            <a:r>
              <a:rPr lang="en-US" sz="1050" b="1" dirty="0"/>
              <a:t>32, 33               11</a:t>
            </a:r>
          </a:p>
          <a:p>
            <a:r>
              <a:rPr lang="en-US" sz="1050" b="1" dirty="0"/>
              <a:t>34, 35               12</a:t>
            </a:r>
          </a:p>
        </p:txBody>
      </p:sp>
    </p:spTree>
    <p:extLst>
      <p:ext uri="{BB962C8B-B14F-4D97-AF65-F5344CB8AC3E}">
        <p14:creationId xmlns:p14="http://schemas.microsoft.com/office/powerpoint/2010/main" val="890836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C287-7F62-8CFE-3C3B-5BD8ED911B47}"/>
              </a:ext>
            </a:extLst>
          </p:cNvPr>
          <p:cNvSpPr>
            <a:spLocks noGrp="1"/>
          </p:cNvSpPr>
          <p:nvPr>
            <p:ph type="title"/>
          </p:nvPr>
        </p:nvSpPr>
        <p:spPr/>
        <p:txBody>
          <a:bodyPr/>
          <a:lstStyle/>
          <a:p>
            <a:r>
              <a:rPr lang="en-US" dirty="0"/>
              <a:t>Simple loading: Only </a:t>
            </a:r>
          </a:p>
        </p:txBody>
      </p:sp>
      <p:pic>
        <p:nvPicPr>
          <p:cNvPr id="4" name="Content Placeholder 3">
            <a:extLst>
              <a:ext uri="{FF2B5EF4-FFF2-40B4-BE49-F238E27FC236}">
                <a16:creationId xmlns:a16="http://schemas.microsoft.com/office/drawing/2014/main" id="{27E6205B-5F25-5874-9856-A59BC40C0DCD}"/>
              </a:ext>
            </a:extLst>
          </p:cNvPr>
          <p:cNvPicPr>
            <a:picLocks noGrp="1" noChangeAspect="1"/>
          </p:cNvPicPr>
          <p:nvPr>
            <p:ph sz="quarter" idx="1"/>
          </p:nvPr>
        </p:nvPicPr>
        <p:blipFill>
          <a:blip r:embed="rId2"/>
          <a:stretch>
            <a:fillRect/>
          </a:stretch>
        </p:blipFill>
        <p:spPr>
          <a:xfrm>
            <a:off x="5210679" y="297180"/>
            <a:ext cx="1817370" cy="548640"/>
          </a:xfrm>
        </p:spPr>
      </p:pic>
      <p:sp>
        <p:nvSpPr>
          <p:cNvPr id="5" name="TextBox 4">
            <a:extLst>
              <a:ext uri="{FF2B5EF4-FFF2-40B4-BE49-F238E27FC236}">
                <a16:creationId xmlns:a16="http://schemas.microsoft.com/office/drawing/2014/main" id="{5355F26D-EB03-4859-FA45-2573CC5DD0CF}"/>
              </a:ext>
            </a:extLst>
          </p:cNvPr>
          <p:cNvSpPr txBox="1"/>
          <p:nvPr/>
        </p:nvSpPr>
        <p:spPr>
          <a:xfrm>
            <a:off x="609601" y="1650775"/>
            <a:ext cx="4415554" cy="4047455"/>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nSpc>
                <a:spcPts val="1520"/>
              </a:lnSpc>
              <a:spcAft>
                <a:spcPts val="600"/>
              </a:spcAft>
              <a:buFont typeface="Arial" panose="020B0604020202020204" pitchFamily="34" charset="0"/>
              <a:buChar char="•"/>
            </a:pPr>
            <a:r>
              <a:rPr lang="en-US" sz="1600" b="1" dirty="0">
                <a:latin typeface="Calibri" charset="0"/>
                <a:ea typeface="Calibri" charset="0"/>
                <a:cs typeface="Calibri" charset="0"/>
              </a:rPr>
              <a:t>All dummy-node pairs and </a:t>
            </a:r>
            <a:r>
              <a:rPr lang="en-US" sz="1600" b="1" dirty="0" err="1">
                <a:latin typeface="Cambria" panose="02040503050406030204" pitchFamily="18" charset="0"/>
                <a:ea typeface="Calibri" charset="0"/>
                <a:cs typeface="Calibri" charset="0"/>
              </a:rPr>
              <a:t>link2</a:t>
            </a:r>
            <a:r>
              <a:rPr lang="en-US" sz="1600" b="1" dirty="0">
                <a:latin typeface="Century Schoolbook" panose="02040604050505020304" pitchFamily="18" charset="0"/>
                <a:ea typeface="Calibri" charset="0"/>
                <a:cs typeface="Calibri" charset="0"/>
              </a:rPr>
              <a:t> </a:t>
            </a:r>
            <a:r>
              <a:rPr lang="en-US" sz="1600" b="1" dirty="0">
                <a:latin typeface="Calibri" charset="0"/>
                <a:ea typeface="Calibri" charset="0"/>
                <a:cs typeface="Calibri" charset="0"/>
              </a:rPr>
              <a:t>elements remain in model for convenience.</a:t>
            </a:r>
          </a:p>
          <a:p>
            <a:pPr marL="285750" indent="-285750">
              <a:lnSpc>
                <a:spcPts val="1520"/>
              </a:lnSpc>
              <a:spcAft>
                <a:spcPts val="600"/>
              </a:spcAft>
              <a:buFont typeface="Arial" panose="020B0604020202020204" pitchFamily="34" charset="0"/>
              <a:buChar char="•"/>
            </a:pPr>
            <a:r>
              <a:rPr lang="en-US" sz="1600" b="1" dirty="0">
                <a:latin typeface="Calibri" charset="0"/>
                <a:ea typeface="Calibri" charset="0"/>
                <a:cs typeface="Calibri" charset="0"/>
              </a:rPr>
              <a:t>Absolute displacements imposed:</a:t>
            </a:r>
          </a:p>
          <a:p>
            <a:pPr marL="285750" indent="-285750">
              <a:lnSpc>
                <a:spcPts val="1520"/>
              </a:lnSpc>
              <a:spcAft>
                <a:spcPts val="600"/>
              </a:spcAft>
              <a:buFont typeface="Arial" panose="020B0604020202020204" pitchFamily="34" charset="0"/>
              <a:buChar char="•"/>
            </a:pPr>
            <a:r>
              <a:rPr lang="en-US" sz="1600" b="1" i="1" dirty="0">
                <a:latin typeface="Cambria" panose="02040503050406030204" pitchFamily="18" charset="0"/>
                <a:ea typeface="Calibri" charset="0"/>
                <a:cs typeface="Calibri" charset="0"/>
              </a:rPr>
              <a:t>u</a:t>
            </a:r>
            <a:r>
              <a:rPr lang="en-US" sz="1600" b="1" dirty="0">
                <a:latin typeface="Cambria" panose="02040503050406030204" pitchFamily="18" charset="0"/>
                <a:ea typeface="Calibri" charset="0"/>
                <a:cs typeface="Calibri" charset="0"/>
              </a:rPr>
              <a:t> = 0.1 </a:t>
            </a:r>
            <a:r>
              <a:rPr lang="en-US" sz="1600" b="1" dirty="0">
                <a:latin typeface="Calibri" charset="0"/>
                <a:ea typeface="Calibri" charset="0"/>
                <a:cs typeface="Calibri" charset="0"/>
              </a:rPr>
              <a:t>at node </a:t>
            </a:r>
            <a:r>
              <a:rPr lang="en-US" sz="1600" b="1" dirty="0">
                <a:latin typeface="Cambria" panose="02040503050406030204" pitchFamily="18" charset="0"/>
                <a:cs typeface="Calibri" charset="0"/>
              </a:rPr>
              <a:t>29</a:t>
            </a:r>
            <a:r>
              <a:rPr lang="en-US" sz="1600" b="1" dirty="0">
                <a:latin typeface="Calibri" charset="0"/>
                <a:ea typeface="Calibri" charset="0"/>
                <a:cs typeface="Calibri" charset="0"/>
              </a:rPr>
              <a:t> makes</a:t>
            </a:r>
            <a:r>
              <a:rPr lang="en-US" sz="1600" b="1" i="1" dirty="0">
                <a:latin typeface="Century Schoolbook" panose="02040604050505020304" pitchFamily="18" charset="0"/>
                <a:cs typeface="Calibri" charset="0"/>
              </a:rPr>
              <a:t> </a:t>
            </a:r>
            <a:r>
              <a:rPr lang="en-US" sz="1600" b="1" i="1" dirty="0">
                <a:latin typeface="Cambria" panose="02040503050406030204" pitchFamily="18" charset="0"/>
                <a:cs typeface="Calibri" charset="0"/>
              </a:rPr>
              <a:t>u</a:t>
            </a:r>
            <a:r>
              <a:rPr lang="en-US" sz="1600" b="1" i="1" dirty="0">
                <a:latin typeface="Century Schoolbook" panose="02040604050505020304" pitchFamily="18" charset="0"/>
                <a:cs typeface="Calibri" charset="0"/>
              </a:rPr>
              <a:t> </a:t>
            </a:r>
            <a:r>
              <a:rPr lang="en-US" sz="1600" b="1" dirty="0">
                <a:latin typeface="Calibri" charset="0"/>
                <a:ea typeface="Calibri" charset="0"/>
                <a:cs typeface="Calibri" charset="0"/>
              </a:rPr>
              <a:t>at node </a:t>
            </a:r>
            <a:r>
              <a:rPr lang="en-US" sz="1600" b="1" dirty="0">
                <a:latin typeface="Cambria" panose="02040503050406030204" pitchFamily="18" charset="0"/>
                <a:ea typeface="Calibri" charset="0"/>
                <a:cs typeface="Calibri" charset="0"/>
              </a:rPr>
              <a:t>28 = 0.1 </a:t>
            </a:r>
          </a:p>
          <a:p>
            <a:pPr marL="285750" indent="-285750">
              <a:lnSpc>
                <a:spcPts val="1520"/>
              </a:lnSpc>
              <a:spcAft>
                <a:spcPts val="600"/>
              </a:spcAft>
              <a:buFont typeface="Arial" panose="020B0604020202020204" pitchFamily="34" charset="0"/>
              <a:buChar char="•"/>
            </a:pPr>
            <a:r>
              <a:rPr lang="en-US" sz="1600" b="1" dirty="0">
                <a:latin typeface="Calibri" charset="0"/>
                <a:ea typeface="Calibri" charset="0"/>
                <a:cs typeface="Calibri" charset="0"/>
              </a:rPr>
              <a:t>The </a:t>
            </a:r>
            <a:r>
              <a:rPr lang="en-US" sz="1600" b="1" i="1" dirty="0">
                <a:latin typeface="Cambria" panose="02040503050406030204" pitchFamily="18" charset="0"/>
                <a:ea typeface="Calibri" charset="0"/>
                <a:cs typeface="Calibri" charset="0"/>
              </a:rPr>
              <a:t>u</a:t>
            </a:r>
            <a:r>
              <a:rPr lang="en-US" sz="1600" b="1" dirty="0">
                <a:latin typeface="Cambria" panose="02040503050406030204" pitchFamily="18" charset="0"/>
                <a:ea typeface="Calibri" charset="0"/>
                <a:cs typeface="Calibri" charset="0"/>
              </a:rPr>
              <a:t> = 0.1 </a:t>
            </a:r>
            <a:r>
              <a:rPr lang="en-US" sz="1600" b="1" dirty="0">
                <a:latin typeface="Calibri" charset="0"/>
                <a:ea typeface="Calibri" charset="0"/>
                <a:cs typeface="Calibri" charset="0"/>
              </a:rPr>
              <a:t>makes macroscale strain </a:t>
            </a:r>
            <a:r>
              <a:rPr lang="en-US" sz="1600" b="1" dirty="0">
                <a:latin typeface="Cambria" panose="02040503050406030204" pitchFamily="18" charset="0"/>
                <a:ea typeface="Calibri" charset="0"/>
                <a:cs typeface="Calibri" charset="0"/>
              </a:rPr>
              <a:t>𝜀</a:t>
            </a:r>
            <a:r>
              <a:rPr lang="en-US" sz="1600" b="1" baseline="-25000" dirty="0">
                <a:latin typeface="Cambria" panose="02040503050406030204" pitchFamily="18" charset="0"/>
                <a:ea typeface="Calibri" charset="0"/>
                <a:cs typeface="Calibri" charset="0"/>
              </a:rPr>
              <a:t>11</a:t>
            </a:r>
            <a:r>
              <a:rPr lang="en-US" sz="1600" b="1" dirty="0">
                <a:latin typeface="Cambria" panose="02040503050406030204" pitchFamily="18" charset="0"/>
                <a:ea typeface="Calibri" charset="0"/>
                <a:cs typeface="Calibri" charset="0"/>
              </a:rPr>
              <a:t> = 0.1 </a:t>
            </a:r>
            <a:r>
              <a:rPr lang="en-US" sz="1600" b="1" dirty="0">
                <a:latin typeface="Calibri" charset="0"/>
                <a:ea typeface="Calibri" charset="0"/>
                <a:cs typeface="Calibri" charset="0"/>
              </a:rPr>
              <a:t>since </a:t>
            </a:r>
            <a:r>
              <a:rPr lang="en-US" sz="1600" b="1" i="1" dirty="0">
                <a:latin typeface="Cambria" panose="02040503050406030204" pitchFamily="18" charset="0"/>
                <a:ea typeface="Calibri" charset="0"/>
                <a:cs typeface="Calibri" charset="0"/>
              </a:rPr>
              <a:t>L</a:t>
            </a:r>
            <a:r>
              <a:rPr lang="en-US" sz="1600" b="1" i="1" baseline="-25000" dirty="0">
                <a:latin typeface="Cambria" panose="02040503050406030204" pitchFamily="18" charset="0"/>
                <a:ea typeface="Calibri" charset="0"/>
                <a:cs typeface="Calibri" charset="0"/>
              </a:rPr>
              <a:t>x</a:t>
            </a:r>
            <a:r>
              <a:rPr lang="en-US" sz="1600" b="1" dirty="0">
                <a:latin typeface="Cambria" panose="02040503050406030204" pitchFamily="18" charset="0"/>
                <a:ea typeface="Calibri" charset="0"/>
                <a:cs typeface="Calibri" charset="0"/>
              </a:rPr>
              <a:t> = 1.0: 𝜀</a:t>
            </a:r>
            <a:r>
              <a:rPr lang="en-US" sz="1600" b="1" baseline="-25000" dirty="0">
                <a:latin typeface="Cambria" panose="02040503050406030204" pitchFamily="18" charset="0"/>
                <a:ea typeface="Calibri" charset="0"/>
                <a:cs typeface="Calibri" charset="0"/>
              </a:rPr>
              <a:t>11</a:t>
            </a:r>
            <a:r>
              <a:rPr lang="en-US" sz="1600" b="1" dirty="0">
                <a:latin typeface="Cambria" panose="02040503050406030204" pitchFamily="18" charset="0"/>
                <a:ea typeface="Calibri" charset="0"/>
                <a:cs typeface="Calibri" charset="0"/>
              </a:rPr>
              <a:t> = </a:t>
            </a:r>
            <a:r>
              <a:rPr lang="en-US" sz="1600" b="1" i="1" dirty="0" err="1">
                <a:latin typeface="Cambria" panose="02040503050406030204" pitchFamily="18" charset="0"/>
                <a:ea typeface="Calibri" charset="0"/>
                <a:cs typeface="Calibri" charset="0"/>
              </a:rPr>
              <a:t>u</a:t>
            </a:r>
            <a:r>
              <a:rPr lang="en-US" sz="1600" b="1" baseline="-25000" dirty="0" err="1">
                <a:latin typeface="Cambria" panose="02040503050406030204" pitchFamily="18" charset="0"/>
                <a:ea typeface="Calibri" charset="0"/>
                <a:cs typeface="Calibri" charset="0"/>
              </a:rPr>
              <a:t>29</a:t>
            </a:r>
            <a:r>
              <a:rPr lang="en-US" sz="1600" b="1" dirty="0">
                <a:latin typeface="Cambria" panose="02040503050406030204" pitchFamily="18" charset="0"/>
                <a:ea typeface="Calibri" charset="0"/>
                <a:cs typeface="Calibri" charset="0"/>
              </a:rPr>
              <a:t> = </a:t>
            </a:r>
            <a:r>
              <a:rPr lang="en-US" sz="1600" b="1" i="1" dirty="0" err="1">
                <a:latin typeface="Cambria" panose="02040503050406030204" pitchFamily="18" charset="0"/>
                <a:ea typeface="Calibri" charset="0"/>
                <a:cs typeface="Calibri" charset="0"/>
              </a:rPr>
              <a:t>u</a:t>
            </a:r>
            <a:r>
              <a:rPr lang="en-US" sz="1600" b="1" baseline="-25000" dirty="0" err="1">
                <a:latin typeface="Cambria" panose="02040503050406030204" pitchFamily="18" charset="0"/>
                <a:ea typeface="Calibri" charset="0"/>
                <a:cs typeface="Calibri" charset="0"/>
              </a:rPr>
              <a:t>28</a:t>
            </a:r>
            <a:r>
              <a:rPr lang="en-US" sz="1600" b="1" dirty="0">
                <a:latin typeface="Cambria" panose="02040503050406030204" pitchFamily="18" charset="0"/>
                <a:ea typeface="Calibri" charset="0"/>
                <a:cs typeface="Calibri" charset="0"/>
              </a:rPr>
              <a:t>/1.0</a:t>
            </a:r>
          </a:p>
          <a:p>
            <a:pPr marL="285750" indent="-285750">
              <a:lnSpc>
                <a:spcPts val="1520"/>
              </a:lnSpc>
              <a:spcAft>
                <a:spcPts val="600"/>
              </a:spcAft>
              <a:buFont typeface="Arial" panose="020B0604020202020204" pitchFamily="34" charset="0"/>
              <a:buChar char="•"/>
            </a:pPr>
            <a:r>
              <a:rPr lang="en-US" sz="1600" b="1" u="sng" dirty="0">
                <a:latin typeface="Calibri" charset="0"/>
                <a:cs typeface="Calibri" charset="0"/>
              </a:rPr>
              <a:t>Recommended steps</a:t>
            </a:r>
            <a:r>
              <a:rPr lang="en-US" sz="1600" b="1" dirty="0">
                <a:latin typeface="Calibri" charset="0"/>
                <a:cs typeface="Calibri" charset="0"/>
              </a:rPr>
              <a:t>:</a:t>
            </a:r>
          </a:p>
          <a:p>
            <a:pPr marL="577850" lvl="1" indent="-120650">
              <a:lnSpc>
                <a:spcPts val="1520"/>
              </a:lnSpc>
              <a:spcAft>
                <a:spcPts val="600"/>
              </a:spcAft>
              <a:buFont typeface="Wingdings" pitchFamily="2" charset="2"/>
              <a:buChar char="§"/>
            </a:pPr>
            <a:r>
              <a:rPr lang="en-US" sz="1200" b="1" dirty="0">
                <a:latin typeface="Calibri" charset="0"/>
                <a:cs typeface="Calibri" charset="0"/>
              </a:rPr>
              <a:t>Decide upon absolute constraints to prevent 3 rigid body translations and 3 rotations (rigid-body constraints).</a:t>
            </a:r>
          </a:p>
          <a:p>
            <a:pPr marL="577850" lvl="1" indent="-120650">
              <a:lnSpc>
                <a:spcPts val="1520"/>
              </a:lnSpc>
              <a:spcAft>
                <a:spcPts val="600"/>
              </a:spcAft>
              <a:buFont typeface="Wingdings" pitchFamily="2" charset="2"/>
              <a:buChar char="§"/>
            </a:pPr>
            <a:r>
              <a:rPr lang="en-US" sz="1200" b="1" dirty="0">
                <a:latin typeface="Calibri" charset="0"/>
                <a:cs typeface="Calibri" charset="0"/>
              </a:rPr>
              <a:t>Start with all equations on slide 6. Eliminate all the terms that become zero from the zero imposed </a:t>
            </a:r>
            <a:r>
              <a:rPr lang="en-US" sz="1200" b="1" dirty="0">
                <a:latin typeface="Cambria" panose="02040503050406030204" pitchFamily="18" charset="0"/>
                <a:ea typeface="Calibri" charset="0"/>
                <a:cs typeface="Calibri" charset="0"/>
              </a:rPr>
              <a:t>𝜀</a:t>
            </a:r>
            <a:r>
              <a:rPr lang="en-US" sz="1200" b="1" i="1" baseline="-25000" dirty="0" err="1">
                <a:latin typeface="Cambria" panose="02040503050406030204" pitchFamily="18" charset="0"/>
                <a:ea typeface="Calibri" charset="0"/>
                <a:cs typeface="Calibri" charset="0"/>
              </a:rPr>
              <a:t>ij</a:t>
            </a:r>
            <a:r>
              <a:rPr lang="en-US" sz="1200" b="1" dirty="0">
                <a:latin typeface="Cambria" panose="02040503050406030204" pitchFamily="18" charset="0"/>
                <a:ea typeface="Calibri" charset="0"/>
                <a:cs typeface="Calibri" charset="0"/>
              </a:rPr>
              <a:t> </a:t>
            </a:r>
            <a:r>
              <a:rPr lang="en-US" sz="1200" b="1" dirty="0">
                <a:latin typeface="Calibri" charset="0"/>
                <a:ea typeface="Calibri" charset="0"/>
                <a:cs typeface="Calibri" charset="0"/>
              </a:rPr>
              <a:t>values.</a:t>
            </a:r>
          </a:p>
          <a:p>
            <a:pPr marL="577850" lvl="1" indent="-120650">
              <a:lnSpc>
                <a:spcPts val="1520"/>
              </a:lnSpc>
              <a:spcAft>
                <a:spcPts val="600"/>
              </a:spcAft>
              <a:buFont typeface="Wingdings" pitchFamily="2" charset="2"/>
              <a:buChar char="§"/>
            </a:pPr>
            <a:r>
              <a:rPr lang="en-US" sz="1200" b="1" dirty="0">
                <a:latin typeface="Calibri" charset="0"/>
                <a:cs typeface="Calibri" charset="0"/>
              </a:rPr>
              <a:t>Eliminate the terms that become zero from the rigid-body constraints.</a:t>
            </a:r>
          </a:p>
          <a:p>
            <a:pPr marL="577850" lvl="1" indent="-120650">
              <a:lnSpc>
                <a:spcPts val="1520"/>
              </a:lnSpc>
              <a:spcAft>
                <a:spcPts val="600"/>
              </a:spcAft>
              <a:buFont typeface="Wingdings" pitchFamily="2" charset="2"/>
              <a:buChar char="§"/>
            </a:pPr>
            <a:r>
              <a:rPr lang="en-US" sz="1200" b="1" dirty="0">
                <a:latin typeface="Calibri" charset="0"/>
                <a:cs typeface="Calibri" charset="0"/>
              </a:rPr>
              <a:t>Some of the MPCs to enforce the periodic boundary conditions will now have only 1 term remaining. </a:t>
            </a:r>
          </a:p>
          <a:p>
            <a:pPr marL="577850" lvl="1" indent="-120650">
              <a:lnSpc>
                <a:spcPts val="1520"/>
              </a:lnSpc>
              <a:spcAft>
                <a:spcPts val="600"/>
              </a:spcAft>
              <a:buFont typeface="Wingdings" pitchFamily="2" charset="2"/>
              <a:buChar char="§"/>
            </a:pPr>
            <a:r>
              <a:rPr lang="en-US" sz="1200" b="1" dirty="0">
                <a:latin typeface="Calibri" charset="0"/>
                <a:cs typeface="Calibri" charset="0"/>
              </a:rPr>
              <a:t>The MPC has become an absolute constraint and must be included with them.</a:t>
            </a:r>
          </a:p>
        </p:txBody>
      </p:sp>
      <p:sp>
        <p:nvSpPr>
          <p:cNvPr id="6" name="TextBox 5">
            <a:extLst>
              <a:ext uri="{FF2B5EF4-FFF2-40B4-BE49-F238E27FC236}">
                <a16:creationId xmlns:a16="http://schemas.microsoft.com/office/drawing/2014/main" id="{5B5C9215-73F1-EF49-D219-01A57D971888}"/>
              </a:ext>
            </a:extLst>
          </p:cNvPr>
          <p:cNvSpPr txBox="1"/>
          <p:nvPr/>
        </p:nvSpPr>
        <p:spPr>
          <a:xfrm>
            <a:off x="5582162" y="1650775"/>
            <a:ext cx="3399998" cy="4154984"/>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200" b="1" u="sng" dirty="0">
                <a:latin typeface="Calibri" charset="0"/>
                <a:cs typeface="Calibri" charset="0"/>
              </a:rPr>
              <a:t>Remove rigid-body motions</a:t>
            </a:r>
            <a:r>
              <a:rPr lang="en-US" sz="1200" b="1" dirty="0">
                <a:latin typeface="Calibri" charset="0"/>
                <a:cs typeface="Calibri" charset="0"/>
              </a:rPr>
              <a:t>:</a:t>
            </a:r>
          </a:p>
          <a:p>
            <a:r>
              <a:rPr lang="en-US" sz="1200" dirty="0">
                <a:latin typeface="Calibri" charset="0"/>
                <a:cs typeface="Calibri" charset="0"/>
              </a:rPr>
              <a:t>Node</a:t>
            </a:r>
            <a:r>
              <a:rPr lang="en-US" sz="1200" dirty="0">
                <a:latin typeface="Calibri" charset="0"/>
                <a:ea typeface="Calibri" charset="0"/>
                <a:cs typeface="Calibri" charset="0"/>
              </a:rPr>
              <a:t>  1:          </a:t>
            </a:r>
            <a:r>
              <a:rPr lang="en-US" sz="1200" i="1" dirty="0">
                <a:latin typeface="Century Schoolbook" panose="02040604050505020304" pitchFamily="18" charset="0"/>
                <a:ea typeface="Calibri" charset="0"/>
                <a:cs typeface="Calibri" charset="0"/>
              </a:rPr>
              <a:t>u</a:t>
            </a:r>
            <a:r>
              <a:rPr lang="en-US" sz="1200" dirty="0">
                <a:latin typeface="Century Schoolbook" panose="02040604050505020304" pitchFamily="18" charset="0"/>
                <a:ea typeface="Calibri" charset="0"/>
                <a:cs typeface="Calibri" charset="0"/>
              </a:rPr>
              <a:t> =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a:t>
            </a:r>
          </a:p>
          <a:p>
            <a:r>
              <a:rPr lang="en-US" sz="1200" dirty="0">
                <a:latin typeface="Calibri" charset="0"/>
                <a:cs typeface="Calibri" charset="0"/>
              </a:rPr>
              <a:t>Node</a:t>
            </a:r>
            <a:r>
              <a:rPr lang="en-US" sz="1200" dirty="0">
                <a:latin typeface="Calibri" charset="0"/>
                <a:ea typeface="Calibri" charset="0"/>
                <a:cs typeface="Calibri" charset="0"/>
              </a:rPr>
              <a:t>  3: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a:t>
            </a:r>
          </a:p>
          <a:p>
            <a:r>
              <a:rPr lang="en-US" sz="1200" dirty="0">
                <a:latin typeface="Calibri" charset="0"/>
                <a:cs typeface="Calibri" charset="0"/>
              </a:rPr>
              <a:t>Node</a:t>
            </a:r>
            <a:r>
              <a:rPr lang="en-US" sz="1200" dirty="0">
                <a:latin typeface="Calibri" charset="0"/>
                <a:ea typeface="Calibri" charset="0"/>
                <a:cs typeface="Calibri" charset="0"/>
              </a:rPr>
              <a:t>  7: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a:t>
            </a:r>
          </a:p>
          <a:p>
            <a:r>
              <a:rPr lang="en-US" sz="1200" dirty="0">
                <a:latin typeface="Calibri" panose="020F0502020204030204" pitchFamily="34" charset="0"/>
                <a:ea typeface="Calibri" charset="0"/>
                <a:cs typeface="Calibri" panose="020F0502020204030204" pitchFamily="34" charset="0"/>
              </a:rPr>
              <a:t>(other combinations will work as well)</a:t>
            </a:r>
          </a:p>
          <a:p>
            <a:endParaRPr lang="en-US" sz="1200" dirty="0">
              <a:latin typeface="Century Schoolbook" panose="02040604050505020304" pitchFamily="18" charset="0"/>
              <a:ea typeface="Calibri" charset="0"/>
              <a:cs typeface="Calibri" charset="0"/>
            </a:endParaRPr>
          </a:p>
          <a:p>
            <a:r>
              <a:rPr lang="en-US" sz="1200" b="1" u="sng" dirty="0">
                <a:latin typeface="Calibri" charset="0"/>
                <a:ea typeface="Calibri" charset="0"/>
                <a:cs typeface="Calibri" charset="0"/>
              </a:rPr>
              <a:t>Impose dummy-node loading:</a:t>
            </a:r>
          </a:p>
          <a:p>
            <a:r>
              <a:rPr lang="en-US" sz="1200" dirty="0">
                <a:latin typeface="Calibri" charset="0"/>
                <a:ea typeface="Calibri" charset="0"/>
                <a:cs typeface="Calibri" charset="0"/>
              </a:rPr>
              <a:t>Node  29 :       </a:t>
            </a:r>
            <a:r>
              <a:rPr lang="en-US" sz="1200" i="1" dirty="0">
                <a:latin typeface="Century Schoolbook" panose="02040604050505020304" pitchFamily="18" charset="0"/>
                <a:ea typeface="Calibri" charset="0"/>
                <a:cs typeface="Calibri" charset="0"/>
              </a:rPr>
              <a:t>u</a:t>
            </a:r>
            <a:r>
              <a:rPr lang="en-US" sz="1200" dirty="0">
                <a:latin typeface="Century Schoolbook" panose="02040604050505020304" pitchFamily="18" charset="0"/>
                <a:ea typeface="Calibri" charset="0"/>
                <a:cs typeface="Calibri" charset="0"/>
              </a:rPr>
              <a:t> = 0.1,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a:t>
            </a:r>
          </a:p>
          <a:p>
            <a:endParaRPr lang="en-US" sz="1200" dirty="0">
              <a:latin typeface="Century Schoolbook" panose="02040604050505020304" pitchFamily="18" charset="0"/>
              <a:ea typeface="Calibri" charset="0"/>
              <a:cs typeface="Calibri" charset="0"/>
            </a:endParaRPr>
          </a:p>
          <a:p>
            <a:r>
              <a:rPr lang="en-US" sz="1200" b="1" u="sng" dirty="0">
                <a:latin typeface="Calibri" charset="0"/>
                <a:ea typeface="Calibri" charset="0"/>
                <a:cs typeface="Calibri" charset="0"/>
              </a:rPr>
              <a:t>Periodic MPCs that become absolute constraints</a:t>
            </a:r>
            <a:r>
              <a:rPr lang="en-US" sz="1200" b="1" dirty="0">
                <a:latin typeface="Calibri" charset="0"/>
                <a:ea typeface="Calibri" charset="0"/>
                <a:cs typeface="Calibri" charset="0"/>
              </a:rPr>
              <a:t>:</a:t>
            </a:r>
          </a:p>
          <a:p>
            <a:r>
              <a:rPr lang="en-US" sz="1200" dirty="0">
                <a:latin typeface="Calibri" charset="0"/>
                <a:ea typeface="Calibri" charset="0"/>
                <a:cs typeface="Calibri" charset="0"/>
              </a:rPr>
              <a:t>Node  21 :       </a:t>
            </a:r>
            <a:r>
              <a:rPr lang="en-US" sz="1200" dirty="0">
                <a:latin typeface="Century Schoolbook" panose="02040604050505020304" pitchFamily="18" charset="0"/>
                <a:ea typeface="Calibri" charset="0"/>
                <a:cs typeface="Calibri" charset="0"/>
              </a:rPr>
              <a:t>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a:t>
            </a:r>
          </a:p>
          <a:p>
            <a:r>
              <a:rPr lang="en-US" sz="1200" dirty="0">
                <a:latin typeface="Calibri" charset="0"/>
                <a:ea typeface="Calibri" charset="0"/>
                <a:cs typeface="Calibri" charset="0"/>
              </a:rPr>
              <a:t>Node  25 :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0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a:t>
            </a:r>
          </a:p>
          <a:p>
            <a:r>
              <a:rPr lang="en-US" sz="1200" dirty="0">
                <a:latin typeface="Calibri" charset="0"/>
                <a:ea typeface="Calibri" charset="0"/>
                <a:cs typeface="Calibri" charset="0"/>
              </a:rPr>
              <a:t>Node  27 :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0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a:t>
            </a:r>
          </a:p>
          <a:p>
            <a:endParaRPr lang="en-US" sz="1200" dirty="0">
              <a:latin typeface="Century Schoolbook" panose="02040604050505020304" pitchFamily="18" charset="0"/>
              <a:ea typeface="Calibri" charset="0"/>
              <a:cs typeface="Calibri" charset="0"/>
            </a:endParaRPr>
          </a:p>
          <a:p>
            <a:r>
              <a:rPr lang="en-US" sz="1200" b="1" u="sng" dirty="0">
                <a:latin typeface="Calibri" charset="0"/>
                <a:ea typeface="Calibri" charset="0"/>
                <a:cs typeface="Calibri" charset="0"/>
              </a:rPr>
              <a:t>What about dummy nodes 30-35</a:t>
            </a:r>
            <a:r>
              <a:rPr lang="en-US" sz="1200" b="1" dirty="0">
                <a:latin typeface="Calibri" charset="0"/>
                <a:ea typeface="Calibri" charset="0"/>
                <a:cs typeface="Calibri" charset="0"/>
              </a:rPr>
              <a:t>?</a:t>
            </a:r>
          </a:p>
          <a:p>
            <a:r>
              <a:rPr lang="en-US" sz="1200" dirty="0">
                <a:latin typeface="Calibri" charset="0"/>
                <a:ea typeface="Calibri" charset="0"/>
                <a:cs typeface="Calibri" charset="0"/>
              </a:rPr>
              <a:t>No constraints needed but can be set = 0 if desired. Nodes 29-35 do not appear in any MPCs for this simple loading with only </a:t>
            </a:r>
            <a:r>
              <a:rPr lang="en-US" sz="1200" b="1" dirty="0">
                <a:latin typeface="Century Schoolbook" panose="02040604050505020304" pitchFamily="18" charset="0"/>
                <a:ea typeface="Calibri" charset="0"/>
                <a:cs typeface="Calibri" charset="0"/>
              </a:rPr>
              <a:t>𝜀</a:t>
            </a:r>
            <a:r>
              <a:rPr lang="en-US" sz="1200" b="1" baseline="-25000" dirty="0">
                <a:latin typeface="Century Schoolbook" panose="02040604050505020304" pitchFamily="18" charset="0"/>
                <a:ea typeface="Calibri" charset="0"/>
                <a:cs typeface="Calibri" charset="0"/>
              </a:rPr>
              <a:t>11</a:t>
            </a:r>
            <a:r>
              <a:rPr lang="en-US" sz="1200" b="1" dirty="0">
                <a:latin typeface="Century Schoolbook" panose="02040604050505020304" pitchFamily="18" charset="0"/>
                <a:ea typeface="Calibri" charset="0"/>
                <a:cs typeface="Calibri" charset="0"/>
              </a:rPr>
              <a:t> </a:t>
            </a:r>
            <a:r>
              <a:rPr lang="en-US" sz="1200" dirty="0">
                <a:latin typeface="Calibri" charset="0"/>
                <a:ea typeface="Calibri" charset="0"/>
                <a:cs typeface="Calibri" charset="0"/>
              </a:rPr>
              <a:t>non-zero. The stiff springs of the link elements 10, 11, 12 effectively attach them to ground - and they have no applied loads so zero displacements are computed. </a:t>
            </a:r>
            <a:endParaRPr lang="en-US" sz="1200" dirty="0">
              <a:latin typeface="Century Schoolbook" panose="02040604050505020304" pitchFamily="18" charset="0"/>
              <a:ea typeface="Calibri" charset="0"/>
              <a:cs typeface="Calibri" charset="0"/>
            </a:endParaRPr>
          </a:p>
          <a:p>
            <a:endParaRPr lang="en-US" sz="1200" dirty="0">
              <a:latin typeface="Century Schoolbook" panose="02040604050505020304" pitchFamily="18" charset="0"/>
              <a:ea typeface="Calibri" charset="0"/>
              <a:cs typeface="Calibri" charset="0"/>
            </a:endParaRPr>
          </a:p>
        </p:txBody>
      </p:sp>
      <p:sp>
        <p:nvSpPr>
          <p:cNvPr id="9" name="TextBox 8">
            <a:extLst>
              <a:ext uri="{FF2B5EF4-FFF2-40B4-BE49-F238E27FC236}">
                <a16:creationId xmlns:a16="http://schemas.microsoft.com/office/drawing/2014/main" id="{0ED44644-95CA-ED1E-402D-99F340C98C9B}"/>
              </a:ext>
            </a:extLst>
          </p:cNvPr>
          <p:cNvSpPr txBox="1"/>
          <p:nvPr/>
        </p:nvSpPr>
        <p:spPr>
          <a:xfrm>
            <a:off x="283140" y="5805759"/>
            <a:ext cx="8122288" cy="338554"/>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600" b="1" u="sng" dirty="0">
                <a:latin typeface="Calibri" charset="0"/>
                <a:cs typeface="Calibri" charset="0"/>
              </a:rPr>
              <a:t>Solution</a:t>
            </a:r>
            <a:r>
              <a:rPr lang="en-US" sz="1600" b="1" dirty="0">
                <a:latin typeface="Calibri" charset="0"/>
                <a:cs typeface="Calibri" charset="0"/>
              </a:rPr>
              <a:t>: all elements for this uniformly meshed RVE must have 𝜀</a:t>
            </a:r>
            <a:r>
              <a:rPr lang="en-US" sz="1600" b="1" baseline="-25000" dirty="0">
                <a:latin typeface="Calibri" charset="0"/>
                <a:cs typeface="Calibri" charset="0"/>
              </a:rPr>
              <a:t>11</a:t>
            </a:r>
            <a:r>
              <a:rPr lang="en-US" sz="1600" b="1" dirty="0">
                <a:latin typeface="Calibri" charset="0"/>
                <a:cs typeface="Calibri" charset="0"/>
              </a:rPr>
              <a:t> = 0.1 and other strains = 0</a:t>
            </a:r>
          </a:p>
        </p:txBody>
      </p:sp>
    </p:spTree>
    <p:extLst>
      <p:ext uri="{BB962C8B-B14F-4D97-AF65-F5344CB8AC3E}">
        <p14:creationId xmlns:p14="http://schemas.microsoft.com/office/powerpoint/2010/main" val="1647773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EB5EC-8E2A-69DC-0767-BCCAF1F3A0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A6247-0C0E-87D7-530D-78B87BC17FA2}"/>
              </a:ext>
            </a:extLst>
          </p:cNvPr>
          <p:cNvSpPr>
            <a:spLocks noGrp="1"/>
          </p:cNvSpPr>
          <p:nvPr>
            <p:ph type="title"/>
          </p:nvPr>
        </p:nvSpPr>
        <p:spPr/>
        <p:txBody>
          <a:bodyPr/>
          <a:lstStyle/>
          <a:p>
            <a:r>
              <a:rPr lang="en-US" dirty="0"/>
              <a:t>MPCs to Enforce Periodic Boundary </a:t>
            </a:r>
          </a:p>
        </p:txBody>
      </p:sp>
      <p:sp>
        <p:nvSpPr>
          <p:cNvPr id="9" name="TextBox 8">
            <a:extLst>
              <a:ext uri="{FF2B5EF4-FFF2-40B4-BE49-F238E27FC236}">
                <a16:creationId xmlns:a16="http://schemas.microsoft.com/office/drawing/2014/main" id="{B626A671-7226-ECC1-05FD-1FAA1091F229}"/>
              </a:ext>
            </a:extLst>
          </p:cNvPr>
          <p:cNvSpPr txBox="1"/>
          <p:nvPr/>
        </p:nvSpPr>
        <p:spPr>
          <a:xfrm>
            <a:off x="381000" y="1964352"/>
            <a:ext cx="4572000" cy="3323987"/>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000" b="1" dirty="0">
                <a:latin typeface="Courier New" panose="02070309020205020404" pitchFamily="49" charset="0"/>
                <a:cs typeface="Courier New" panose="02070309020205020404" pitchFamily="49" charset="0"/>
              </a:rPr>
              <a:t>  15 1.0 u  - 13 1.0 u  - 28 1.0 u = 0.</a:t>
            </a:r>
          </a:p>
          <a:p>
            <a:r>
              <a:rPr lang="en-US" sz="1000" b="1" dirty="0">
                <a:latin typeface="Courier New" panose="02070309020205020404" pitchFamily="49" charset="0"/>
                <a:cs typeface="Courier New" panose="02070309020205020404" pitchFamily="49" charset="0"/>
              </a:rPr>
              <a:t>  15 1.0 v  - 13 1.0 v = 0.</a:t>
            </a:r>
          </a:p>
          <a:p>
            <a:r>
              <a:rPr lang="en-US" sz="1000" b="1" dirty="0">
                <a:latin typeface="Courier New" panose="02070309020205020404" pitchFamily="49" charset="0"/>
                <a:cs typeface="Courier New" panose="02070309020205020404" pitchFamily="49" charset="0"/>
              </a:rPr>
              <a:t>  15 1.0 w  - 13 1.0 w = 0.</a:t>
            </a:r>
          </a:p>
          <a:p>
            <a:r>
              <a:rPr lang="en-US" sz="1000" b="1" dirty="0">
                <a:latin typeface="Courier New" panose="02070309020205020404" pitchFamily="49" charset="0"/>
                <a:cs typeface="Courier New" panose="02070309020205020404" pitchFamily="49" charset="0"/>
              </a:rPr>
              <a:t>  17 1.0 u  - 11 1.0 u = 0.</a:t>
            </a:r>
          </a:p>
          <a:p>
            <a:r>
              <a:rPr lang="en-US" sz="1000" b="1" dirty="0">
                <a:latin typeface="Courier New" panose="02070309020205020404" pitchFamily="49" charset="0"/>
                <a:cs typeface="Courier New" panose="02070309020205020404" pitchFamily="49" charset="0"/>
              </a:rPr>
              <a:t>  17 1.0 v  - 11 1.0 v = 0.</a:t>
            </a:r>
          </a:p>
          <a:p>
            <a:r>
              <a:rPr lang="en-US" sz="1000" b="1" dirty="0">
                <a:latin typeface="Courier New" panose="02070309020205020404" pitchFamily="49" charset="0"/>
                <a:cs typeface="Courier New" panose="02070309020205020404" pitchFamily="49" charset="0"/>
              </a:rPr>
              <a:t>  17 1.0 w  - 11 1.0 w = 0.</a:t>
            </a:r>
          </a:p>
          <a:p>
            <a:r>
              <a:rPr lang="en-US" sz="1000" b="1" dirty="0">
                <a:latin typeface="Courier New" panose="02070309020205020404" pitchFamily="49" charset="0"/>
                <a:cs typeface="Courier New" panose="02070309020205020404" pitchFamily="49" charset="0"/>
              </a:rPr>
              <a:t>  23 1.0 u  - 5 1.0 u = 0.</a:t>
            </a:r>
          </a:p>
          <a:p>
            <a:r>
              <a:rPr lang="en-US" sz="1000" b="1" dirty="0">
                <a:latin typeface="Courier New" panose="02070309020205020404" pitchFamily="49" charset="0"/>
                <a:cs typeface="Courier New" panose="02070309020205020404" pitchFamily="49" charset="0"/>
              </a:rPr>
              <a:t>  23 1.0 v  - 5 1.0 v = 0.</a:t>
            </a:r>
          </a:p>
          <a:p>
            <a:r>
              <a:rPr lang="en-US" sz="1000" b="1" dirty="0">
                <a:latin typeface="Courier New" panose="02070309020205020404" pitchFamily="49" charset="0"/>
                <a:cs typeface="Courier New" panose="02070309020205020404" pitchFamily="49" charset="0"/>
              </a:rPr>
              <a:t>  23 1.0 w  - 5 1.0 w = 0.</a:t>
            </a:r>
          </a:p>
          <a:p>
            <a:r>
              <a:rPr lang="en-US" sz="1000" b="1" dirty="0">
                <a:latin typeface="Courier New" panose="02070309020205020404" pitchFamily="49" charset="0"/>
                <a:cs typeface="Courier New" panose="02070309020205020404" pitchFamily="49" charset="0"/>
              </a:rPr>
              <a:t>  18 1.0 u  - 10 1.0 u  - 28 1.0 u = 0.</a:t>
            </a:r>
          </a:p>
          <a:p>
            <a:r>
              <a:rPr lang="en-US" sz="1000" b="1" dirty="0">
                <a:latin typeface="Courier New" panose="02070309020205020404" pitchFamily="49" charset="0"/>
                <a:cs typeface="Courier New" panose="02070309020205020404" pitchFamily="49" charset="0"/>
              </a:rPr>
              <a:t>  18 1.0 v  - 10 1.0 v = 0.</a:t>
            </a:r>
          </a:p>
          <a:p>
            <a:r>
              <a:rPr lang="en-US" sz="1000" b="1" dirty="0">
                <a:latin typeface="Courier New" panose="02070309020205020404" pitchFamily="49" charset="0"/>
                <a:cs typeface="Courier New" panose="02070309020205020404" pitchFamily="49" charset="0"/>
              </a:rPr>
              <a:t>  18 1.0 w  - 10 1.0 w = 0.</a:t>
            </a:r>
          </a:p>
          <a:p>
            <a:r>
              <a:rPr lang="en-US" sz="1000" b="1" dirty="0">
                <a:latin typeface="Courier New" panose="02070309020205020404" pitchFamily="49" charset="0"/>
                <a:cs typeface="Courier New" panose="02070309020205020404" pitchFamily="49" charset="0"/>
              </a:rPr>
              <a:t>  12 1.0 u  - 16 1.0 u  - 28 1.0 u = 0.</a:t>
            </a:r>
          </a:p>
          <a:p>
            <a:r>
              <a:rPr lang="en-US" sz="1000" b="1" dirty="0">
                <a:latin typeface="Courier New" panose="02070309020205020404" pitchFamily="49" charset="0"/>
                <a:cs typeface="Courier New" panose="02070309020205020404" pitchFamily="49" charset="0"/>
              </a:rPr>
              <a:t>  12 1.0 v  - 16 1.0 v = 0.</a:t>
            </a:r>
          </a:p>
          <a:p>
            <a:r>
              <a:rPr lang="en-US" sz="1000" b="1" dirty="0">
                <a:latin typeface="Courier New" panose="02070309020205020404" pitchFamily="49" charset="0"/>
                <a:cs typeface="Courier New" panose="02070309020205020404" pitchFamily="49" charset="0"/>
              </a:rPr>
              <a:t>  12 1.0 w  - 16 1.0 w = 0.</a:t>
            </a:r>
          </a:p>
          <a:p>
            <a:r>
              <a:rPr lang="en-US" sz="1000" b="1" dirty="0">
                <a:latin typeface="Courier New" panose="02070309020205020404" pitchFamily="49" charset="0"/>
                <a:cs typeface="Courier New" panose="02070309020205020404" pitchFamily="49" charset="0"/>
              </a:rPr>
              <a:t>  24 1.0 u  - 4 1.0 u  - 28 1.0 u = 0.</a:t>
            </a:r>
          </a:p>
          <a:p>
            <a:r>
              <a:rPr lang="en-US" sz="1000" b="1" dirty="0">
                <a:latin typeface="Courier New" panose="02070309020205020404" pitchFamily="49" charset="0"/>
                <a:cs typeface="Courier New" panose="02070309020205020404" pitchFamily="49" charset="0"/>
              </a:rPr>
              <a:t>  24 1.0 v  - 4 1.0 v = 0.</a:t>
            </a:r>
          </a:p>
          <a:p>
            <a:r>
              <a:rPr lang="en-US" sz="1000" b="1" dirty="0">
                <a:latin typeface="Courier New" panose="02070309020205020404" pitchFamily="49" charset="0"/>
                <a:cs typeface="Courier New" panose="02070309020205020404" pitchFamily="49" charset="0"/>
              </a:rPr>
              <a:t>  24 1.0 w  - 4 1.0 w = 0.</a:t>
            </a:r>
          </a:p>
          <a:p>
            <a:r>
              <a:rPr lang="en-US" sz="1000" b="1" dirty="0">
                <a:latin typeface="Courier New" panose="02070309020205020404" pitchFamily="49" charset="0"/>
                <a:cs typeface="Courier New" panose="02070309020205020404" pitchFamily="49" charset="0"/>
              </a:rPr>
              <a:t>  6 1.0 u  - 22 1.0 u  - 28 1.0 u = 0.</a:t>
            </a:r>
          </a:p>
          <a:p>
            <a:r>
              <a:rPr lang="en-US" sz="1000" b="1" dirty="0">
                <a:latin typeface="Courier New" panose="02070309020205020404" pitchFamily="49" charset="0"/>
                <a:cs typeface="Courier New" panose="02070309020205020404" pitchFamily="49" charset="0"/>
              </a:rPr>
              <a:t>  6 1.0 v  - 22 1.0 v = 0.</a:t>
            </a:r>
          </a:p>
          <a:p>
            <a:r>
              <a:rPr lang="en-US" sz="1000" b="1" dirty="0">
                <a:latin typeface="Courier New" panose="02070309020205020404" pitchFamily="49" charset="0"/>
                <a:cs typeface="Courier New" panose="02070309020205020404" pitchFamily="49" charset="0"/>
              </a:rPr>
              <a:t>  6 1.0 w  - 22 1.0 w = 0.</a:t>
            </a:r>
          </a:p>
        </p:txBody>
      </p:sp>
      <p:sp>
        <p:nvSpPr>
          <p:cNvPr id="10" name="TextBox 9">
            <a:extLst>
              <a:ext uri="{FF2B5EF4-FFF2-40B4-BE49-F238E27FC236}">
                <a16:creationId xmlns:a16="http://schemas.microsoft.com/office/drawing/2014/main" id="{FE428AE1-BDF3-0C56-030D-2905ADDCE55A}"/>
              </a:ext>
            </a:extLst>
          </p:cNvPr>
          <p:cNvSpPr txBox="1"/>
          <p:nvPr/>
        </p:nvSpPr>
        <p:spPr>
          <a:xfrm>
            <a:off x="4425669" y="1964352"/>
            <a:ext cx="4572000" cy="2092881"/>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000" b="1" dirty="0">
                <a:latin typeface="Courier New" panose="02070309020205020404" pitchFamily="49" charset="0"/>
                <a:cs typeface="Courier New" panose="02070309020205020404" pitchFamily="49" charset="0"/>
              </a:rPr>
              <a:t>  26 1.0 u  - 2 1.0 u = 0.</a:t>
            </a:r>
          </a:p>
          <a:p>
            <a:r>
              <a:rPr lang="en-US" sz="1000" b="1" dirty="0">
                <a:latin typeface="Courier New" panose="02070309020205020404" pitchFamily="49" charset="0"/>
                <a:cs typeface="Courier New" panose="02070309020205020404" pitchFamily="49" charset="0"/>
              </a:rPr>
              <a:t>  26 1.0 v  - 2 1.0 v = 0.</a:t>
            </a:r>
          </a:p>
          <a:p>
            <a:r>
              <a:rPr lang="en-US" sz="1000" b="1" dirty="0">
                <a:latin typeface="Courier New" panose="02070309020205020404" pitchFamily="49" charset="0"/>
                <a:cs typeface="Courier New" panose="02070309020205020404" pitchFamily="49" charset="0"/>
              </a:rPr>
              <a:t>  26 1.0 w  - 2 1.0 w = 0.</a:t>
            </a:r>
          </a:p>
          <a:p>
            <a:r>
              <a:rPr lang="en-US" sz="1000" b="1" dirty="0">
                <a:latin typeface="Courier New" panose="02070309020205020404" pitchFamily="49" charset="0"/>
                <a:cs typeface="Courier New" panose="02070309020205020404" pitchFamily="49" charset="0"/>
              </a:rPr>
              <a:t>  8 1.0 u  - 20 1.0 u = 0.</a:t>
            </a:r>
          </a:p>
          <a:p>
            <a:r>
              <a:rPr lang="en-US" sz="1000" b="1" dirty="0">
                <a:latin typeface="Courier New" panose="02070309020205020404" pitchFamily="49" charset="0"/>
                <a:cs typeface="Courier New" panose="02070309020205020404" pitchFamily="49" charset="0"/>
              </a:rPr>
              <a:t>  8 1.0 v  - 20 1.0 v = 0.</a:t>
            </a:r>
          </a:p>
          <a:p>
            <a:r>
              <a:rPr lang="en-US" sz="1000" b="1" dirty="0">
                <a:latin typeface="Courier New" panose="02070309020205020404" pitchFamily="49" charset="0"/>
                <a:cs typeface="Courier New" panose="02070309020205020404" pitchFamily="49" charset="0"/>
              </a:rPr>
              <a:t>  8 1.0 w  - 20 1.0 w = 0.</a:t>
            </a:r>
          </a:p>
          <a:p>
            <a:r>
              <a:rPr lang="en-US" sz="1000" b="1" dirty="0">
                <a:latin typeface="Courier New" panose="02070309020205020404" pitchFamily="49" charset="0"/>
                <a:cs typeface="Courier New" panose="02070309020205020404" pitchFamily="49" charset="0"/>
              </a:rPr>
              <a:t>  27 1.0 u  - 28 1.0 u = 0.</a:t>
            </a:r>
          </a:p>
          <a:p>
            <a:r>
              <a:rPr lang="en-US" sz="1000" b="1" dirty="0">
                <a:latin typeface="Courier New" panose="02070309020205020404" pitchFamily="49" charset="0"/>
                <a:cs typeface="Courier New" panose="02070309020205020404" pitchFamily="49" charset="0"/>
              </a:rPr>
              <a:t>  9 1.0 u  - 19 1.0 u  - 28 1.0 u = 0.</a:t>
            </a:r>
          </a:p>
          <a:p>
            <a:r>
              <a:rPr lang="en-US" sz="1000" b="1" dirty="0">
                <a:latin typeface="Courier New" panose="02070309020205020404" pitchFamily="49" charset="0"/>
                <a:cs typeface="Courier New" panose="02070309020205020404" pitchFamily="49" charset="0"/>
              </a:rPr>
              <a:t>  9 1.0 v  - 19 1.0 v = 0.</a:t>
            </a:r>
          </a:p>
          <a:p>
            <a:r>
              <a:rPr lang="en-US" sz="1000" b="1" dirty="0">
                <a:latin typeface="Courier New" panose="02070309020205020404" pitchFamily="49" charset="0"/>
                <a:cs typeface="Courier New" panose="02070309020205020404" pitchFamily="49" charset="0"/>
              </a:rPr>
              <a:t>  9 1.0 w  - 19 1.0 w = 0.</a:t>
            </a:r>
          </a:p>
          <a:p>
            <a:r>
              <a:rPr lang="en-US" sz="1000" b="1" dirty="0">
                <a:latin typeface="Courier New" panose="02070309020205020404" pitchFamily="49" charset="0"/>
                <a:cs typeface="Courier New" panose="02070309020205020404" pitchFamily="49" charset="0"/>
              </a:rPr>
              <a:t>  25 1.0 u  - 3 1.0 u  + 28 1.0 u = 0.</a:t>
            </a:r>
          </a:p>
          <a:p>
            <a:r>
              <a:rPr lang="en-US" sz="1000" b="1" dirty="0">
                <a:latin typeface="Courier New" panose="02070309020205020404" pitchFamily="49" charset="0"/>
                <a:cs typeface="Courier New" panose="02070309020205020404" pitchFamily="49" charset="0"/>
              </a:rPr>
              <a:t>  21 1.0 u  - 7 1.0 u  - 28 1.0 u = 0.</a:t>
            </a:r>
          </a:p>
          <a:p>
            <a:r>
              <a:rPr lang="en-US" sz="1000" b="1" dirty="0">
                <a:latin typeface="Courier New" panose="02070309020205020404" pitchFamily="49" charset="0"/>
                <a:cs typeface="Courier New" panose="02070309020205020404" pitchFamily="49" charset="0"/>
              </a:rPr>
              <a:t>  21 1.0 v  - 7 1.0 v = 0.</a:t>
            </a:r>
          </a:p>
        </p:txBody>
      </p:sp>
      <p:sp>
        <p:nvSpPr>
          <p:cNvPr id="11" name="TextBox 10">
            <a:extLst>
              <a:ext uri="{FF2B5EF4-FFF2-40B4-BE49-F238E27FC236}">
                <a16:creationId xmlns:a16="http://schemas.microsoft.com/office/drawing/2014/main" id="{44DA2DC1-4303-0F7E-E713-1FB30CAA80F2}"/>
              </a:ext>
            </a:extLst>
          </p:cNvPr>
          <p:cNvSpPr txBox="1"/>
          <p:nvPr/>
        </p:nvSpPr>
        <p:spPr>
          <a:xfrm>
            <a:off x="922492" y="1666959"/>
            <a:ext cx="984500" cy="30777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400" b="1" dirty="0">
                <a:latin typeface="Calibri" charset="0"/>
                <a:ea typeface="Calibri" charset="0"/>
                <a:cs typeface="Calibri" charset="0"/>
              </a:rPr>
              <a:t>Multipoint</a:t>
            </a:r>
          </a:p>
        </p:txBody>
      </p:sp>
      <p:sp>
        <p:nvSpPr>
          <p:cNvPr id="12" name="Freeform 11">
            <a:extLst>
              <a:ext uri="{FF2B5EF4-FFF2-40B4-BE49-F238E27FC236}">
                <a16:creationId xmlns:a16="http://schemas.microsoft.com/office/drawing/2014/main" id="{E76EBC41-9285-0AEB-4E5D-B5ED0852B0AB}"/>
              </a:ext>
            </a:extLst>
          </p:cNvPr>
          <p:cNvSpPr/>
          <p:nvPr/>
        </p:nvSpPr>
        <p:spPr>
          <a:xfrm>
            <a:off x="1521303" y="1591893"/>
            <a:ext cx="3584771" cy="3975427"/>
          </a:xfrm>
          <a:custGeom>
            <a:avLst/>
            <a:gdLst>
              <a:gd name="connsiteX0" fmla="*/ 0 w 3584771"/>
              <a:gd name="connsiteY0" fmla="*/ 3700298 h 3975427"/>
              <a:gd name="connsiteX1" fmla="*/ 768743 w 3584771"/>
              <a:gd name="connsiteY1" fmla="*/ 3975427 h 3975427"/>
              <a:gd name="connsiteX2" fmla="*/ 1966364 w 3584771"/>
              <a:gd name="connsiteY2" fmla="*/ 3700298 h 3975427"/>
              <a:gd name="connsiteX3" fmla="*/ 2346690 w 3584771"/>
              <a:gd name="connsiteY3" fmla="*/ 2429849 h 3975427"/>
              <a:gd name="connsiteX4" fmla="*/ 2435702 w 3584771"/>
              <a:gd name="connsiteY4" fmla="*/ 949006 h 3975427"/>
              <a:gd name="connsiteX5" fmla="*/ 2419518 w 3584771"/>
              <a:gd name="connsiteY5" fmla="*/ 503944 h 3975427"/>
              <a:gd name="connsiteX6" fmla="*/ 2565175 w 3584771"/>
              <a:gd name="connsiteY6" fmla="*/ 115526 h 3975427"/>
              <a:gd name="connsiteX7" fmla="*/ 2969777 w 3584771"/>
              <a:gd name="connsiteY7" fmla="*/ 2238 h 3975427"/>
              <a:gd name="connsiteX8" fmla="*/ 3406747 w 3584771"/>
              <a:gd name="connsiteY8" fmla="*/ 66974 h 3975427"/>
              <a:gd name="connsiteX9" fmla="*/ 3584771 w 3584771"/>
              <a:gd name="connsiteY9" fmla="*/ 366380 h 397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4771" h="3975427">
                <a:moveTo>
                  <a:pt x="0" y="3700298"/>
                </a:moveTo>
                <a:cubicBezTo>
                  <a:pt x="220508" y="3837862"/>
                  <a:pt x="441016" y="3975427"/>
                  <a:pt x="768743" y="3975427"/>
                </a:cubicBezTo>
                <a:cubicBezTo>
                  <a:pt x="1096470" y="3975427"/>
                  <a:pt x="1703373" y="3957894"/>
                  <a:pt x="1966364" y="3700298"/>
                </a:cubicBezTo>
                <a:cubicBezTo>
                  <a:pt x="2229355" y="3442702"/>
                  <a:pt x="2268467" y="2888398"/>
                  <a:pt x="2346690" y="2429849"/>
                </a:cubicBezTo>
                <a:cubicBezTo>
                  <a:pt x="2424913" y="1971300"/>
                  <a:pt x="2423564" y="1269990"/>
                  <a:pt x="2435702" y="949006"/>
                </a:cubicBezTo>
                <a:cubicBezTo>
                  <a:pt x="2447840" y="628022"/>
                  <a:pt x="2397939" y="642857"/>
                  <a:pt x="2419518" y="503944"/>
                </a:cubicBezTo>
                <a:cubicBezTo>
                  <a:pt x="2441097" y="365031"/>
                  <a:pt x="2473465" y="199144"/>
                  <a:pt x="2565175" y="115526"/>
                </a:cubicBezTo>
                <a:cubicBezTo>
                  <a:pt x="2656885" y="31908"/>
                  <a:pt x="2829515" y="10330"/>
                  <a:pt x="2969777" y="2238"/>
                </a:cubicBezTo>
                <a:cubicBezTo>
                  <a:pt x="3110039" y="-5854"/>
                  <a:pt x="3304248" y="6284"/>
                  <a:pt x="3406747" y="66974"/>
                </a:cubicBezTo>
                <a:cubicBezTo>
                  <a:pt x="3509246" y="127664"/>
                  <a:pt x="3547008" y="247022"/>
                  <a:pt x="3584771" y="366380"/>
                </a:cubicBezTo>
              </a:path>
            </a:pathLst>
          </a:custGeom>
          <a:noFill/>
          <a:ln w="10033">
            <a:solidFill>
              <a:schemeClr val="tx1"/>
            </a:solidFill>
            <a:tailEnd type="triangle"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42A82D9-5531-1DC5-6D58-224F327EECD8}"/>
              </a:ext>
            </a:extLst>
          </p:cNvPr>
          <p:cNvSpPr txBox="1"/>
          <p:nvPr/>
        </p:nvSpPr>
        <p:spPr>
          <a:xfrm>
            <a:off x="3876084" y="5266107"/>
            <a:ext cx="3817071" cy="246221"/>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000" b="1" dirty="0">
                <a:latin typeface="Calibri" charset="0"/>
                <a:ea typeface="Calibri" charset="0"/>
                <a:cs typeface="Calibri" charset="0"/>
              </a:rPr>
              <a:t>Put multipoint constraints into file name: </a:t>
            </a:r>
            <a:r>
              <a:rPr lang="en-US" sz="1000" b="1" dirty="0" err="1">
                <a:latin typeface="Calibri" charset="0"/>
                <a:ea typeface="Calibri" charset="0"/>
                <a:cs typeface="Calibri" charset="0"/>
              </a:rPr>
              <a:t>mpc_eps_11_loading.inp</a:t>
            </a:r>
            <a:endParaRPr lang="en-US" sz="1000" b="1" dirty="0">
              <a:latin typeface="Calibri" charset="0"/>
              <a:ea typeface="Calibri" charset="0"/>
              <a:cs typeface="Calibri" charset="0"/>
            </a:endParaRPr>
          </a:p>
        </p:txBody>
      </p:sp>
      <p:sp>
        <p:nvSpPr>
          <p:cNvPr id="17" name="TextBox 16">
            <a:extLst>
              <a:ext uri="{FF2B5EF4-FFF2-40B4-BE49-F238E27FC236}">
                <a16:creationId xmlns:a16="http://schemas.microsoft.com/office/drawing/2014/main" id="{92B2EB44-9BE3-B1D1-B10C-43D04D6689F8}"/>
              </a:ext>
            </a:extLst>
          </p:cNvPr>
          <p:cNvSpPr txBox="1"/>
          <p:nvPr/>
        </p:nvSpPr>
        <p:spPr>
          <a:xfrm>
            <a:off x="4113615" y="4354626"/>
            <a:ext cx="4572000" cy="369332"/>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800" b="1" dirty="0">
                <a:latin typeface="Cambria" panose="02040503050406030204" pitchFamily="18" charset="0"/>
                <a:ea typeface="Calibri" charset="0"/>
                <a:cs typeface="Calibri" charset="0"/>
              </a:rPr>
              <a:t>𝜀</a:t>
            </a:r>
            <a:r>
              <a:rPr lang="en-US" sz="1800" b="1" baseline="-25000" dirty="0">
                <a:latin typeface="Cambria" panose="02040503050406030204" pitchFamily="18" charset="0"/>
                <a:ea typeface="Calibri" charset="0"/>
                <a:cs typeface="Calibri" charset="0"/>
              </a:rPr>
              <a:t>11</a:t>
            </a:r>
            <a:r>
              <a:rPr lang="en-US" sz="1800" b="1" dirty="0">
                <a:latin typeface="Cambria" panose="02040503050406030204" pitchFamily="18" charset="0"/>
                <a:ea typeface="Calibri" charset="0"/>
                <a:cs typeface="Calibri" charset="0"/>
              </a:rPr>
              <a:t> = 0.1</a:t>
            </a:r>
            <a:r>
              <a:rPr lang="en-US" sz="1800" b="1" dirty="0">
                <a:latin typeface="Calibri" panose="020F0502020204030204" pitchFamily="34" charset="0"/>
                <a:ea typeface="Calibri" charset="0"/>
                <a:cs typeface="Calibri" panose="020F0502020204030204" pitchFamily="34" charset="0"/>
              </a:rPr>
              <a:t>, all other macroscale strains </a:t>
            </a:r>
            <a:r>
              <a:rPr lang="en-US" sz="1800" b="1" dirty="0">
                <a:latin typeface="Cambria" panose="02040503050406030204" pitchFamily="18" charset="0"/>
                <a:ea typeface="Calibri" charset="0"/>
                <a:cs typeface="Calibri" charset="0"/>
              </a:rPr>
              <a:t>= 0 </a:t>
            </a:r>
            <a:endParaRPr lang="en-US" dirty="0"/>
          </a:p>
        </p:txBody>
      </p:sp>
    </p:spTree>
    <p:extLst>
      <p:ext uri="{BB962C8B-B14F-4D97-AF65-F5344CB8AC3E}">
        <p14:creationId xmlns:p14="http://schemas.microsoft.com/office/powerpoint/2010/main" val="1275345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E6ADB-2782-1B32-642B-534E7BD85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DBD0E-1DF2-F441-55A5-6D76B0CD8FD4}"/>
              </a:ext>
            </a:extLst>
          </p:cNvPr>
          <p:cNvSpPr>
            <a:spLocks noGrp="1"/>
          </p:cNvSpPr>
          <p:nvPr>
            <p:ph type="title"/>
          </p:nvPr>
        </p:nvSpPr>
        <p:spPr/>
        <p:txBody>
          <a:bodyPr/>
          <a:lstStyle/>
          <a:p>
            <a:r>
              <a:rPr lang="en-US" dirty="0"/>
              <a:t>Complete Input File (1)</a:t>
            </a:r>
          </a:p>
        </p:txBody>
      </p:sp>
      <p:sp>
        <p:nvSpPr>
          <p:cNvPr id="4" name="TextBox 3">
            <a:extLst>
              <a:ext uri="{FF2B5EF4-FFF2-40B4-BE49-F238E27FC236}">
                <a16:creationId xmlns:a16="http://schemas.microsoft.com/office/drawing/2014/main" id="{9FC31E53-2D0E-A5E7-F09E-EB2F2DEBED32}"/>
              </a:ext>
            </a:extLst>
          </p:cNvPr>
          <p:cNvSpPr txBox="1"/>
          <p:nvPr/>
        </p:nvSpPr>
        <p:spPr>
          <a:xfrm>
            <a:off x="299405" y="1366205"/>
            <a:ext cx="7881642" cy="4327467"/>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3D rectangular prism RVE. Lx = 1, Ly = 2, </a:t>
            </a:r>
            <a:r>
              <a:rPr lang="en-US" sz="1000" b="1" dirty="0" err="1">
                <a:latin typeface="Courier New" panose="02070309020205020404" pitchFamily="49" charset="0"/>
                <a:cs typeface="Courier New" panose="02070309020205020404" pitchFamily="49" charset="0"/>
              </a:rPr>
              <a:t>Lz</a:t>
            </a:r>
            <a:r>
              <a:rPr lang="en-US" sz="1000" b="1" dirty="0">
                <a:latin typeface="Courier New" panose="02070309020205020404" pitchFamily="49" charset="0"/>
                <a:cs typeface="Courier New" panose="02070309020205020404" pitchFamily="49" charset="0"/>
              </a:rPr>
              <a:t> = 4</a:t>
            </a:r>
          </a:p>
          <a:p>
            <a:pPr>
              <a:lnSpc>
                <a:spcPts val="1100"/>
              </a:lnSpc>
            </a:pP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     Periodic boundary conditions (PBCs) applied to enforce the</a:t>
            </a:r>
          </a:p>
          <a:p>
            <a:pPr>
              <a:lnSpc>
                <a:spcPts val="1100"/>
              </a:lnSpc>
            </a:pPr>
            <a:r>
              <a:rPr lang="en-US" sz="1000" b="1" dirty="0">
                <a:latin typeface="Courier New" panose="02070309020205020404" pitchFamily="49" charset="0"/>
                <a:cs typeface="Courier New" panose="02070309020205020404" pitchFamily="49" charset="0"/>
              </a:rPr>
              <a:t>!     RVE macroscale strain tensor:</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0.1 0.0 0.0  #   </a:t>
            </a:r>
            <a:r>
              <a:rPr lang="en-US" sz="1000" b="1" dirty="0" err="1">
                <a:latin typeface="Courier New" panose="02070309020205020404" pitchFamily="49" charset="0"/>
                <a:cs typeface="Courier New" panose="02070309020205020404" pitchFamily="49" charset="0"/>
              </a:rPr>
              <a:t>eps_xx</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eps_xy</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eps_xz</a:t>
            </a:r>
            <a:r>
              <a:rPr lang="en-US" sz="1000" b="1" dirty="0">
                <a:latin typeface="Courier New" panose="02070309020205020404" pitchFamily="49" charset="0"/>
                <a:cs typeface="Courier New" panose="02070309020205020404" pitchFamily="49" charset="0"/>
              </a:rPr>
              <a:t>  alternate notation: </a:t>
            </a:r>
            <a:r>
              <a:rPr lang="en-US" sz="1000" b="1" dirty="0" err="1">
                <a:latin typeface="Courier New" panose="02070309020205020404" pitchFamily="49" charset="0"/>
                <a:cs typeface="Courier New" panose="02070309020205020404" pitchFamily="49" charset="0"/>
              </a:rPr>
              <a:t>eps_11</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eps_12</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eps_13</a:t>
            </a:r>
            <a:endParaRPr lang="en-US" sz="1000" b="1" dirty="0">
              <a:latin typeface="Courier New" panose="02070309020205020404" pitchFamily="49" charset="0"/>
              <a:cs typeface="Courier New" panose="02070309020205020404" pitchFamily="49" charset="0"/>
            </a:endParaRPr>
          </a:p>
          <a:p>
            <a:pPr>
              <a:lnSpc>
                <a:spcPts val="1100"/>
              </a:lnSpc>
            </a:pPr>
            <a:r>
              <a:rPr lang="en-US" sz="1000" b="1" dirty="0">
                <a:latin typeface="Courier New" panose="02070309020205020404" pitchFamily="49" charset="0"/>
                <a:cs typeface="Courier New" panose="02070309020205020404" pitchFamily="49" charset="0"/>
              </a:rPr>
              <a:t>!        0.0 0.0 0.0  #   </a:t>
            </a:r>
            <a:r>
              <a:rPr lang="en-US" sz="1000" b="1" dirty="0" err="1">
                <a:latin typeface="Courier New" panose="02070309020205020404" pitchFamily="49" charset="0"/>
                <a:cs typeface="Courier New" panose="02070309020205020404" pitchFamily="49" charset="0"/>
              </a:rPr>
              <a:t>eps_xy</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eps_yy</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eps_yz</a:t>
            </a:r>
            <a:endParaRPr lang="en-US" sz="1000" b="1" dirty="0">
              <a:latin typeface="Courier New" panose="02070309020205020404" pitchFamily="49" charset="0"/>
              <a:cs typeface="Courier New" panose="02070309020205020404" pitchFamily="49" charset="0"/>
            </a:endParaRPr>
          </a:p>
          <a:p>
            <a:pPr>
              <a:lnSpc>
                <a:spcPts val="1100"/>
              </a:lnSpc>
            </a:pPr>
            <a:r>
              <a:rPr lang="en-US" sz="1000" b="1" dirty="0">
                <a:latin typeface="Courier New" panose="02070309020205020404" pitchFamily="49" charset="0"/>
                <a:cs typeface="Courier New" panose="02070309020205020404" pitchFamily="49" charset="0"/>
              </a:rPr>
              <a:t>!        0.0 0.0 0.0  #   </a:t>
            </a:r>
            <a:r>
              <a:rPr lang="en-US" sz="1000" b="1" dirty="0" err="1">
                <a:latin typeface="Courier New" panose="02070309020205020404" pitchFamily="49" charset="0"/>
                <a:cs typeface="Courier New" panose="02070309020205020404" pitchFamily="49" charset="0"/>
              </a:rPr>
              <a:t>eps_xz</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eps_yz</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eps_zz</a:t>
            </a: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 material steel</a:t>
            </a:r>
          </a:p>
          <a:p>
            <a:pPr>
              <a:lnSpc>
                <a:spcPts val="1100"/>
              </a:lnSpc>
            </a:pPr>
            <a:r>
              <a:rPr lang="en-US" sz="1000" b="1" dirty="0">
                <a:latin typeface="Courier New" panose="02070309020205020404" pitchFamily="49" charset="0"/>
                <a:cs typeface="Courier New" panose="02070309020205020404" pitchFamily="49" charset="0"/>
              </a:rPr>
              <a:t>    properties mises e 30000  nu 0.3 </a:t>
            </a:r>
            <a:r>
              <a:rPr lang="en-US" sz="1000" b="1" dirty="0" err="1">
                <a:latin typeface="Courier New" panose="02070309020205020404" pitchFamily="49" charset="0"/>
                <a:cs typeface="Courier New" panose="02070309020205020404" pitchFamily="49" charset="0"/>
              </a:rPr>
              <a:t>n_power</a:t>
            </a:r>
            <a:r>
              <a:rPr lang="en-US" sz="1000" b="1" dirty="0">
                <a:latin typeface="Courier New" panose="02070309020205020404" pitchFamily="49" charset="0"/>
                <a:cs typeface="Courier New" panose="02070309020205020404" pitchFamily="49" charset="0"/>
              </a:rPr>
              <a:t> 10 </a:t>
            </a:r>
            <a:r>
              <a:rPr lang="en-US" sz="1000" b="1" dirty="0" err="1">
                <a:latin typeface="Courier New" panose="02070309020205020404" pitchFamily="49" charset="0"/>
                <a:cs typeface="Courier New" panose="02070309020205020404" pitchFamily="49" charset="0"/>
              </a:rPr>
              <a:t>yld_pt</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60.e10</a:t>
            </a:r>
            <a:r>
              <a:rPr lang="en-US" sz="1000" b="1" dirty="0">
                <a:latin typeface="Courier New" panose="02070309020205020404" pitchFamily="49" charset="0"/>
                <a:cs typeface="Courier New" panose="02070309020205020404" pitchFamily="49" charset="0"/>
              </a:rPr>
              <a:t>  $ linear-elastic</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material </a:t>
            </a:r>
            <a:r>
              <a:rPr lang="en-US" sz="1000" b="1" dirty="0" err="1">
                <a:latin typeface="Courier New" panose="02070309020205020404" pitchFamily="49" charset="0"/>
                <a:cs typeface="Courier New" panose="02070309020205020404" pitchFamily="49" charset="0"/>
              </a:rPr>
              <a:t>rve_link</a:t>
            </a:r>
            <a:endParaRPr lang="en-US" sz="1000" b="1" dirty="0">
              <a:latin typeface="Courier New" panose="02070309020205020404" pitchFamily="49" charset="0"/>
              <a:cs typeface="Courier New" panose="02070309020205020404" pitchFamily="49" charset="0"/>
            </a:endParaRPr>
          </a:p>
          <a:p>
            <a:pPr>
              <a:lnSpc>
                <a:spcPts val="1100"/>
              </a:lnSpc>
            </a:pPr>
            <a:r>
              <a:rPr lang="en-US" sz="1000" b="1" dirty="0">
                <a:latin typeface="Courier New" panose="02070309020205020404" pitchFamily="49" charset="0"/>
                <a:cs typeface="Courier New" panose="02070309020205020404" pitchFamily="49" charset="0"/>
              </a:rPr>
              <a:t>     properties link </a:t>
            </a:r>
            <a:r>
              <a:rPr lang="en-US" sz="1000" b="1" dirty="0" err="1">
                <a:latin typeface="Courier New" panose="02070309020205020404" pitchFamily="49" charset="0"/>
                <a:cs typeface="Courier New" panose="02070309020205020404" pitchFamily="49" charset="0"/>
              </a:rPr>
              <a:t>stiff_link</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1.0e10</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mass_link</a:t>
            </a:r>
            <a:r>
              <a:rPr lang="en-US" sz="1000" b="1" dirty="0">
                <a:latin typeface="Courier New" panose="02070309020205020404" pitchFamily="49" charset="0"/>
                <a:cs typeface="Courier New" panose="02070309020205020404" pitchFamily="49" charset="0"/>
              </a:rPr>
              <a:t> 0.0</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structure prism</a:t>
            </a:r>
          </a:p>
          <a:p>
            <a:pPr>
              <a:lnSpc>
                <a:spcPts val="1100"/>
              </a:lnSpc>
            </a:pP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 number of nodes 35 elements 12</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elements</a:t>
            </a:r>
          </a:p>
          <a:p>
            <a:pPr>
              <a:lnSpc>
                <a:spcPts val="1100"/>
              </a:lnSpc>
            </a:pPr>
            <a:r>
              <a:rPr lang="en-US" sz="1000" b="1" dirty="0">
                <a:latin typeface="Courier New" panose="02070309020205020404" pitchFamily="49" charset="0"/>
                <a:cs typeface="Courier New" panose="02070309020205020404" pitchFamily="49" charset="0"/>
              </a:rPr>
              <a:t>    1-8 type </a:t>
            </a:r>
            <a:r>
              <a:rPr lang="en-US" sz="1000" b="1" dirty="0" err="1">
                <a:latin typeface="Courier New" panose="02070309020205020404" pitchFamily="49" charset="0"/>
                <a:cs typeface="Courier New" panose="02070309020205020404" pitchFamily="49" charset="0"/>
              </a:rPr>
              <a:t>l3disop</a:t>
            </a:r>
            <a:r>
              <a:rPr lang="en-US" sz="1000" b="1" dirty="0">
                <a:latin typeface="Courier New" panose="02070309020205020404" pitchFamily="49" charset="0"/>
                <a:cs typeface="Courier New" panose="02070309020205020404" pitchFamily="49" charset="0"/>
              </a:rPr>
              <a:t> linear material steel order </a:t>
            </a:r>
            <a:r>
              <a:rPr lang="en-US" sz="1000" b="1" dirty="0" err="1">
                <a:latin typeface="Courier New" panose="02070309020205020404" pitchFamily="49" charset="0"/>
                <a:cs typeface="Courier New" panose="02070309020205020404" pitchFamily="49" charset="0"/>
              </a:rPr>
              <a:t>2x2x2</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bbar</a:t>
            </a: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center_output</a:t>
            </a:r>
            <a:r>
              <a:rPr lang="en-US" sz="1000" b="1" dirty="0">
                <a:latin typeface="Courier New" panose="02070309020205020404" pitchFamily="49" charset="0"/>
                <a:cs typeface="Courier New" panose="02070309020205020404" pitchFamily="49" charset="0"/>
              </a:rPr>
              <a:t> short</a:t>
            </a:r>
          </a:p>
          <a:p>
            <a:pPr>
              <a:lnSpc>
                <a:spcPts val="1100"/>
              </a:lnSpc>
            </a:pPr>
            <a:r>
              <a:rPr lang="en-US" sz="1000" b="1" dirty="0">
                <a:latin typeface="Courier New" panose="02070309020205020404" pitchFamily="49" charset="0"/>
                <a:cs typeface="Courier New" panose="02070309020205020404" pitchFamily="49" charset="0"/>
              </a:rPr>
              <a:t>    9 10 11 12 type </a:t>
            </a:r>
            <a:r>
              <a:rPr lang="en-US" sz="1000" b="1" dirty="0" err="1">
                <a:latin typeface="Courier New" panose="02070309020205020404" pitchFamily="49" charset="0"/>
                <a:cs typeface="Courier New" panose="02070309020205020404" pitchFamily="49" charset="0"/>
              </a:rPr>
              <a:t>link2</a:t>
            </a:r>
            <a:r>
              <a:rPr lang="en-US" sz="1000" b="1" dirty="0">
                <a:latin typeface="Courier New" panose="02070309020205020404" pitchFamily="49" charset="0"/>
                <a:cs typeface="Courier New" panose="02070309020205020404" pitchFamily="49" charset="0"/>
              </a:rPr>
              <a:t> material </a:t>
            </a:r>
            <a:r>
              <a:rPr lang="en-US" sz="1000" b="1" dirty="0" err="1">
                <a:latin typeface="Courier New" panose="02070309020205020404" pitchFamily="49" charset="0"/>
                <a:cs typeface="Courier New" panose="02070309020205020404" pitchFamily="49" charset="0"/>
              </a:rPr>
              <a:t>rve_link</a:t>
            </a:r>
            <a:endParaRPr lang="en-US" sz="1000" b="1" dirty="0">
              <a:latin typeface="Courier New" panose="02070309020205020404" pitchFamily="49" charset="0"/>
              <a:cs typeface="Courier New" panose="02070309020205020404" pitchFamily="49" charset="0"/>
            </a:endParaRPr>
          </a:p>
          <a:p>
            <a:pPr>
              <a:lnSpc>
                <a:spcPts val="1100"/>
              </a:lnSpc>
            </a:pP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*echo off</a:t>
            </a:r>
          </a:p>
          <a:p>
            <a:pPr>
              <a:lnSpc>
                <a:spcPts val="1100"/>
              </a:lnSpc>
            </a:pPr>
            <a:r>
              <a:rPr lang="en-US" sz="1000" b="1" dirty="0">
                <a:latin typeface="Courier New" panose="02070309020205020404" pitchFamily="49" charset="0"/>
                <a:cs typeface="Courier New" panose="02070309020205020404" pitchFamily="49" charset="0"/>
              </a:rPr>
              <a:t> *input from file "</a:t>
            </a:r>
            <a:r>
              <a:rPr lang="en-US" sz="1000" b="1" dirty="0" err="1">
                <a:latin typeface="Courier New" panose="02070309020205020404" pitchFamily="49" charset="0"/>
                <a:cs typeface="Courier New" panose="02070309020205020404" pitchFamily="49" charset="0"/>
              </a:rPr>
              <a:t>coords_incid.inp</a:t>
            </a: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*echo on </a:t>
            </a:r>
          </a:p>
          <a:p>
            <a:pPr>
              <a:lnSpc>
                <a:spcPts val="1100"/>
              </a:lnSpc>
            </a:pPr>
            <a:r>
              <a:rPr lang="en-US" sz="1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80820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AA68F-4F31-EC29-5333-FA8B32E6E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9AF0C-9523-6837-BD50-95A8BFA2FFE5}"/>
              </a:ext>
            </a:extLst>
          </p:cNvPr>
          <p:cNvSpPr>
            <a:spLocks noGrp="1"/>
          </p:cNvSpPr>
          <p:nvPr>
            <p:ph type="title"/>
          </p:nvPr>
        </p:nvSpPr>
        <p:spPr/>
        <p:txBody>
          <a:bodyPr/>
          <a:lstStyle/>
          <a:p>
            <a:r>
              <a:rPr lang="en-US" dirty="0"/>
              <a:t>Complete Input File (2)</a:t>
            </a:r>
          </a:p>
        </p:txBody>
      </p:sp>
      <p:sp>
        <p:nvSpPr>
          <p:cNvPr id="4" name="TextBox 3">
            <a:extLst>
              <a:ext uri="{FF2B5EF4-FFF2-40B4-BE49-F238E27FC236}">
                <a16:creationId xmlns:a16="http://schemas.microsoft.com/office/drawing/2014/main" id="{510003CA-454E-AFAB-6EDF-21B404DCA60D}"/>
              </a:ext>
            </a:extLst>
          </p:cNvPr>
          <p:cNvSpPr txBox="1"/>
          <p:nvPr/>
        </p:nvSpPr>
        <p:spPr>
          <a:xfrm>
            <a:off x="493613" y="1471475"/>
            <a:ext cx="5259824" cy="4971874"/>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p>
            <a:pPr>
              <a:lnSpc>
                <a:spcPts val="1000"/>
              </a:lnSpc>
            </a:pPr>
            <a:r>
              <a:rPr lang="en-US" sz="1000" b="1" dirty="0">
                <a:latin typeface="Courier New" panose="02070309020205020404" pitchFamily="49" charset="0"/>
                <a:cs typeface="Courier New" panose="02070309020205020404" pitchFamily="49" charset="0"/>
              </a:rPr>
              <a:t> blocking automatic </a:t>
            </a: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 constraints</a:t>
            </a:r>
          </a:p>
          <a:p>
            <a:pPr>
              <a:lnSpc>
                <a:spcPts val="1000"/>
              </a:lnSpc>
            </a:pPr>
            <a:r>
              <a:rPr lang="en-US" sz="1000" b="1" dirty="0">
                <a:latin typeface="Courier New" panose="02070309020205020404" pitchFamily="49" charset="0"/>
                <a:cs typeface="Courier New" panose="02070309020205020404" pitchFamily="49" charset="0"/>
              </a:rPr>
              <a:t>! </a:t>
            </a:r>
          </a:p>
          <a:p>
            <a:pPr>
              <a:lnSpc>
                <a:spcPts val="1000"/>
              </a:lnSpc>
            </a:pPr>
            <a:r>
              <a:rPr lang="en-US" sz="1000" b="1" dirty="0">
                <a:latin typeface="Courier New" panose="02070309020205020404" pitchFamily="49" charset="0"/>
                <a:cs typeface="Courier New" panose="02070309020205020404" pitchFamily="49" charset="0"/>
              </a:rPr>
              <a:t>  1 u 0.0 v 0.0 w 0.0   $ on nodes 1,3, 7 to prevent rigid motions</a:t>
            </a:r>
          </a:p>
          <a:p>
            <a:pPr>
              <a:lnSpc>
                <a:spcPts val="1000"/>
              </a:lnSpc>
            </a:pPr>
            <a:r>
              <a:rPr lang="en-US" sz="1000" b="1" dirty="0">
                <a:latin typeface="Courier New" panose="02070309020205020404" pitchFamily="49" charset="0"/>
                <a:cs typeface="Courier New" panose="02070309020205020404" pitchFamily="49" charset="0"/>
              </a:rPr>
              <a:t>  3 v 0.0 w 0.0</a:t>
            </a:r>
          </a:p>
          <a:p>
            <a:pPr>
              <a:lnSpc>
                <a:spcPts val="1000"/>
              </a:lnSpc>
            </a:pPr>
            <a:r>
              <a:rPr lang="en-US" sz="1000" b="1" dirty="0">
                <a:latin typeface="Courier New" panose="02070309020205020404" pitchFamily="49" charset="0"/>
                <a:cs typeface="Courier New" panose="02070309020205020404" pitchFamily="49" charset="0"/>
              </a:rPr>
              <a:t>  7 w 0.0</a:t>
            </a:r>
          </a:p>
          <a:p>
            <a:pPr>
              <a:lnSpc>
                <a:spcPts val="1000"/>
              </a:lnSpc>
            </a:pPr>
            <a:r>
              <a:rPr lang="en-US" sz="1000" b="1" dirty="0">
                <a:latin typeface="Courier New" panose="02070309020205020404" pitchFamily="49" charset="0"/>
                <a:cs typeface="Courier New" panose="02070309020205020404" pitchFamily="49" charset="0"/>
              </a:rPr>
              <a:t>  21 w 0.0  $ on 21, 25, 27 as a result on MPCs becoming absolutes</a:t>
            </a:r>
          </a:p>
          <a:p>
            <a:pPr>
              <a:lnSpc>
                <a:spcPts val="1000"/>
              </a:lnSpc>
            </a:pPr>
            <a:r>
              <a:rPr lang="en-US" sz="1000" b="1" dirty="0">
                <a:latin typeface="Courier New" panose="02070309020205020404" pitchFamily="49" charset="0"/>
                <a:cs typeface="Courier New" panose="02070309020205020404" pitchFamily="49" charset="0"/>
              </a:rPr>
              <a:t>  25 v 0.0 w 0.0</a:t>
            </a:r>
          </a:p>
          <a:p>
            <a:pPr>
              <a:lnSpc>
                <a:spcPts val="1000"/>
              </a:lnSpc>
            </a:pPr>
            <a:r>
              <a:rPr lang="en-US" sz="1000" b="1" dirty="0">
                <a:latin typeface="Courier New" panose="02070309020205020404" pitchFamily="49" charset="0"/>
                <a:cs typeface="Courier New" panose="02070309020205020404" pitchFamily="49" charset="0"/>
              </a:rPr>
              <a:t>  27 v 0.0 w 0.0</a:t>
            </a:r>
          </a:p>
          <a:p>
            <a:pPr>
              <a:lnSpc>
                <a:spcPts val="1000"/>
              </a:lnSpc>
            </a:pPr>
            <a:r>
              <a:rPr lang="en-US" sz="1000" b="1" dirty="0">
                <a:latin typeface="Courier New" panose="02070309020205020404" pitchFamily="49" charset="0"/>
                <a:cs typeface="Courier New" panose="02070309020205020404" pitchFamily="49" charset="0"/>
              </a:rPr>
              <a:t>  29 u 0.1  $  </a:t>
            </a:r>
            <a:r>
              <a:rPr lang="en-US" sz="1000" b="1" dirty="0" err="1">
                <a:latin typeface="Courier New" panose="02070309020205020404" pitchFamily="49" charset="0"/>
                <a:cs typeface="Courier New" panose="02070309020205020404" pitchFamily="49" charset="0"/>
              </a:rPr>
              <a:t>eps_11</a:t>
            </a:r>
            <a:r>
              <a:rPr lang="en-US" sz="1000" b="1" dirty="0">
                <a:latin typeface="Courier New" panose="02070309020205020404" pitchFamily="49" charset="0"/>
                <a:cs typeface="Courier New" panose="02070309020205020404" pitchFamily="49" charset="0"/>
              </a:rPr>
              <a:t> strain</a:t>
            </a: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*input from file "</a:t>
            </a:r>
            <a:r>
              <a:rPr lang="en-US" sz="1000" b="1" dirty="0" err="1">
                <a:latin typeface="Courier New" panose="02070309020205020404" pitchFamily="49" charset="0"/>
                <a:cs typeface="Courier New" panose="02070309020205020404" pitchFamily="49" charset="0"/>
              </a:rPr>
              <a:t>mpc_eps_11_loading.inp</a:t>
            </a:r>
            <a:r>
              <a:rPr lang="en-US" sz="1000" b="1" dirty="0">
                <a:latin typeface="Courier New" panose="02070309020205020404" pitchFamily="49" charset="0"/>
                <a:cs typeface="Courier New" panose="02070309020205020404" pitchFamily="49" charset="0"/>
              </a:rPr>
              <a:t>"       </a:t>
            </a: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 loading test</a:t>
            </a:r>
          </a:p>
          <a:p>
            <a:pPr>
              <a:lnSpc>
                <a:spcPts val="1000"/>
              </a:lnSpc>
            </a:pPr>
            <a:r>
              <a:rPr lang="en-US" sz="1000" b="1" dirty="0">
                <a:latin typeface="Courier New" panose="02070309020205020404" pitchFamily="49" charset="0"/>
                <a:cs typeface="Courier New" panose="02070309020205020404" pitchFamily="49" charset="0"/>
              </a:rPr>
              <a:t>  nonlinear</a:t>
            </a:r>
          </a:p>
          <a:p>
            <a:pPr>
              <a:lnSpc>
                <a:spcPts val="1000"/>
              </a:lnSpc>
            </a:pPr>
            <a:r>
              <a:rPr lang="en-US" sz="1000" b="1" dirty="0">
                <a:latin typeface="Courier New" panose="02070309020205020404" pitchFamily="49" charset="0"/>
                <a:cs typeface="Courier New" panose="02070309020205020404" pitchFamily="49" charset="0"/>
              </a:rPr>
              <a:t>    step 1 constraints 1.0</a:t>
            </a:r>
          </a:p>
          <a:p>
            <a:pPr>
              <a:lnSpc>
                <a:spcPts val="1000"/>
              </a:lnSpc>
            </a:pPr>
            <a:r>
              <a:rPr lang="en-US" sz="1000" b="1" dirty="0">
                <a:latin typeface="Courier New" panose="02070309020205020404" pitchFamily="49" charset="0"/>
                <a:cs typeface="Courier New" panose="02070309020205020404" pitchFamily="49" charset="0"/>
              </a:rPr>
              <a:t>! </a:t>
            </a:r>
          </a:p>
          <a:p>
            <a:pPr>
              <a:lnSpc>
                <a:spcPts val="1000"/>
              </a:lnSpc>
            </a:pPr>
            <a:r>
              <a:rPr lang="en-US" sz="1000" b="1" dirty="0">
                <a:latin typeface="Courier New" panose="02070309020205020404" pitchFamily="49" charset="0"/>
                <a:cs typeface="Courier New" panose="02070309020205020404" pitchFamily="49" charset="0"/>
              </a:rPr>
              <a:t> nonlinear analysis parameters $ only those really needed here</a:t>
            </a:r>
          </a:p>
          <a:p>
            <a:pPr>
              <a:lnSpc>
                <a:spcPts val="1000"/>
              </a:lnSpc>
            </a:pPr>
            <a:r>
              <a:rPr lang="en-US" sz="1000" b="1" dirty="0">
                <a:latin typeface="Courier New" panose="02070309020205020404" pitchFamily="49" charset="0"/>
                <a:cs typeface="Courier New" panose="02070309020205020404" pitchFamily="49" charset="0"/>
              </a:rPr>
              <a:t>   solution technique sparse direct </a:t>
            </a:r>
          </a:p>
          <a:p>
            <a:pPr>
              <a:lnSpc>
                <a:spcPts val="1000"/>
              </a:lnSpc>
            </a:pPr>
            <a:r>
              <a:rPr lang="en-US" sz="1000" b="1" dirty="0">
                <a:latin typeface="Courier New" panose="02070309020205020404" pitchFamily="49" charset="0"/>
                <a:cs typeface="Courier New" panose="02070309020205020404" pitchFamily="49" charset="0"/>
              </a:rPr>
              <a:t>   time step </a:t>
            </a:r>
            <a:r>
              <a:rPr lang="en-US" sz="1000" b="1" dirty="0" err="1">
                <a:latin typeface="Courier New" panose="02070309020205020404" pitchFamily="49" charset="0"/>
                <a:cs typeface="Courier New" panose="02070309020205020404" pitchFamily="49" charset="0"/>
              </a:rPr>
              <a:t>1.0e06</a:t>
            </a:r>
            <a:r>
              <a:rPr lang="en-US" sz="1000" b="1" dirty="0">
                <a:latin typeface="Courier New" panose="02070309020205020404" pitchFamily="49" charset="0"/>
                <a:cs typeface="Courier New" panose="02070309020205020404" pitchFamily="49" charset="0"/>
              </a:rPr>
              <a:t> </a:t>
            </a:r>
          </a:p>
          <a:p>
            <a:pPr>
              <a:lnSpc>
                <a:spcPts val="1000"/>
              </a:lnSpc>
            </a:pPr>
            <a:r>
              <a:rPr lang="en-US" sz="1000" b="1" dirty="0">
                <a:latin typeface="Courier New" panose="02070309020205020404" pitchFamily="49" charset="0"/>
                <a:cs typeface="Courier New" panose="02070309020205020404" pitchFamily="49" charset="0"/>
              </a:rPr>
              <a:t>   maximum iterations 5 $ global Newton iterations</a:t>
            </a:r>
          </a:p>
          <a:p>
            <a:pPr>
              <a:lnSpc>
                <a:spcPts val="1000"/>
              </a:lnSpc>
            </a:pPr>
            <a:r>
              <a:rPr lang="en-US" sz="1000" b="1" dirty="0">
                <a:latin typeface="Courier New" panose="02070309020205020404" pitchFamily="49" charset="0"/>
                <a:cs typeface="Courier New" panose="02070309020205020404" pitchFamily="49" charset="0"/>
              </a:rPr>
              <a:t>   minimum iterations 1</a:t>
            </a:r>
          </a:p>
          <a:p>
            <a:pPr>
              <a:lnSpc>
                <a:spcPts val="1000"/>
              </a:lnSpc>
            </a:pPr>
            <a:r>
              <a:rPr lang="en-US" sz="1000" b="1" dirty="0">
                <a:latin typeface="Courier New" panose="02070309020205020404" pitchFamily="49" charset="0"/>
                <a:cs typeface="Courier New" panose="02070309020205020404" pitchFamily="49" charset="0"/>
              </a:rPr>
              <a:t>   convergence test norm res </a:t>
            </a:r>
            <a:r>
              <a:rPr lang="en-US" sz="1000" b="1" dirty="0" err="1">
                <a:latin typeface="Courier New" panose="02070309020205020404" pitchFamily="49" charset="0"/>
                <a:cs typeface="Courier New" panose="02070309020205020404" pitchFamily="49" charset="0"/>
              </a:rPr>
              <a:t>tol</a:t>
            </a:r>
            <a:r>
              <a:rPr lang="en-US" sz="1000" b="1" dirty="0">
                <a:latin typeface="Courier New" panose="02070309020205020404" pitchFamily="49" charset="0"/>
                <a:cs typeface="Courier New" panose="02070309020205020404" pitchFamily="49" charset="0"/>
              </a:rPr>
              <a:t> 0.001</a:t>
            </a:r>
          </a:p>
          <a:p>
            <a:pPr>
              <a:lnSpc>
                <a:spcPts val="1000"/>
              </a:lnSpc>
            </a:pPr>
            <a:r>
              <a:rPr lang="en-US" sz="1000" b="1" dirty="0">
                <a:latin typeface="Courier New" panose="02070309020205020404" pitchFamily="49" charset="0"/>
                <a:cs typeface="Courier New" panose="02070309020205020404" pitchFamily="49" charset="0"/>
              </a:rPr>
              <a:t>   batch messages off</a:t>
            </a:r>
          </a:p>
          <a:p>
            <a:pPr>
              <a:lnSpc>
                <a:spcPts val="1000"/>
              </a:lnSpc>
            </a:pPr>
            <a:r>
              <a:rPr lang="en-US" sz="1000" b="1" dirty="0">
                <a:latin typeface="Courier New" panose="02070309020205020404" pitchFamily="49" charset="0"/>
                <a:cs typeface="Courier New" panose="02070309020205020404" pitchFamily="49" charset="0"/>
              </a:rPr>
              <a:t>   trace solution on</a:t>
            </a:r>
          </a:p>
          <a:p>
            <a:pPr>
              <a:lnSpc>
                <a:spcPts val="1000"/>
              </a:lnSpc>
            </a:pPr>
            <a:r>
              <a:rPr lang="en-US" sz="1000" b="1" dirty="0">
                <a:latin typeface="Courier New" panose="02070309020205020404" pitchFamily="49" charset="0"/>
                <a:cs typeface="Courier New" panose="02070309020205020404" pitchFamily="49" charset="0"/>
              </a:rPr>
              <a:t>! </a:t>
            </a:r>
          </a:p>
          <a:p>
            <a:pPr>
              <a:lnSpc>
                <a:spcPts val="1000"/>
              </a:lnSpc>
            </a:pPr>
            <a:r>
              <a:rPr lang="en-US" sz="1000" b="1" dirty="0">
                <a:latin typeface="Courier New" panose="02070309020205020404" pitchFamily="49" charset="0"/>
                <a:cs typeface="Courier New" panose="02070309020205020404" pitchFamily="49" charset="0"/>
              </a:rPr>
              <a:t> output model flat </a:t>
            </a:r>
            <a:r>
              <a:rPr lang="en-US" sz="1000" b="1" dirty="0" err="1">
                <a:latin typeface="Courier New" panose="02070309020205020404" pitchFamily="49" charset="0"/>
                <a:cs typeface="Courier New" panose="02070309020205020404" pitchFamily="49" charset="0"/>
              </a:rPr>
              <a:t>patran</a:t>
            </a:r>
            <a:r>
              <a:rPr lang="en-US" sz="1000" b="1" dirty="0">
                <a:latin typeface="Courier New" panose="02070309020205020404" pitchFamily="49" charset="0"/>
                <a:cs typeface="Courier New" panose="02070309020205020404" pitchFamily="49" charset="0"/>
              </a:rPr>
              <a:t> convention text file "model"</a:t>
            </a: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 compute displacements for loading test step  1</a:t>
            </a:r>
          </a:p>
          <a:p>
            <a:pPr>
              <a:lnSpc>
                <a:spcPts val="1000"/>
              </a:lnSpc>
            </a:pPr>
            <a:r>
              <a:rPr lang="en-US" sz="1000" b="1" dirty="0">
                <a:latin typeface="Courier New" panose="02070309020205020404" pitchFamily="49" charset="0"/>
                <a:cs typeface="Courier New" panose="02070309020205020404" pitchFamily="49" charset="0"/>
              </a:rPr>
              <a:t> output wide strains 1-8</a:t>
            </a:r>
          </a:p>
          <a:p>
            <a:pPr>
              <a:lnSpc>
                <a:spcPts val="1000"/>
              </a:lnSpc>
            </a:pPr>
            <a:r>
              <a:rPr lang="en-US" sz="1000" b="1" dirty="0">
                <a:latin typeface="Courier New" panose="02070309020205020404" pitchFamily="49" charset="0"/>
                <a:cs typeface="Courier New" panose="02070309020205020404" pitchFamily="49" charset="0"/>
              </a:rPr>
              <a:t> output wide stresses 1-12</a:t>
            </a:r>
          </a:p>
          <a:p>
            <a:pPr>
              <a:lnSpc>
                <a:spcPts val="1000"/>
              </a:lnSpc>
            </a:pPr>
            <a:r>
              <a:rPr lang="en-US" sz="1000" b="1" dirty="0">
                <a:latin typeface="Courier New" panose="02070309020205020404" pitchFamily="49" charset="0"/>
                <a:cs typeface="Courier New" panose="02070309020205020404" pitchFamily="49" charset="0"/>
              </a:rPr>
              <a:t> output wide displacements 1-35</a:t>
            </a:r>
          </a:p>
          <a:p>
            <a:pPr>
              <a:lnSpc>
                <a:spcPts val="1000"/>
              </a:lnSpc>
            </a:pPr>
            <a:r>
              <a:rPr lang="en-US" sz="1000" b="1" dirty="0">
                <a:latin typeface="Courier New" panose="02070309020205020404" pitchFamily="49" charset="0"/>
                <a:cs typeface="Courier New" panose="02070309020205020404" pitchFamily="49" charset="0"/>
              </a:rPr>
              <a:t> output flat text displacements     $ for </a:t>
            </a:r>
            <a:r>
              <a:rPr lang="en-US" sz="1000" b="1" dirty="0" err="1">
                <a:latin typeface="Courier New" panose="02070309020205020404" pitchFamily="49" charset="0"/>
                <a:cs typeface="Courier New" panose="02070309020205020404" pitchFamily="49" charset="0"/>
              </a:rPr>
              <a:t>ParaView</a:t>
            </a:r>
            <a:r>
              <a:rPr lang="en-US" sz="1000" b="1" dirty="0">
                <a:latin typeface="Courier New" panose="02070309020205020404" pitchFamily="49" charset="0"/>
                <a:cs typeface="Courier New" panose="02070309020205020404" pitchFamily="49" charset="0"/>
              </a:rPr>
              <a:t> visualization</a:t>
            </a:r>
          </a:p>
          <a:p>
            <a:pPr>
              <a:lnSpc>
                <a:spcPts val="1000"/>
              </a:lnSpc>
            </a:pPr>
            <a:r>
              <a:rPr lang="en-US" sz="1000" b="1" dirty="0">
                <a:latin typeface="Courier New" panose="02070309020205020404" pitchFamily="49" charset="0"/>
                <a:cs typeface="Courier New" panose="02070309020205020404" pitchFamily="49" charset="0"/>
              </a:rPr>
              <a:t> output flat text element stresses  $ for </a:t>
            </a:r>
            <a:r>
              <a:rPr lang="en-US" sz="1000" b="1" dirty="0" err="1">
                <a:latin typeface="Courier New" panose="02070309020205020404" pitchFamily="49" charset="0"/>
                <a:cs typeface="Courier New" panose="02070309020205020404" pitchFamily="49" charset="0"/>
              </a:rPr>
              <a:t>ParaView</a:t>
            </a:r>
            <a:r>
              <a:rPr lang="en-US" sz="1000" b="1" dirty="0">
                <a:latin typeface="Courier New" panose="02070309020205020404" pitchFamily="49" charset="0"/>
                <a:cs typeface="Courier New" panose="02070309020205020404" pitchFamily="49" charset="0"/>
              </a:rPr>
              <a:t> visualization</a:t>
            </a: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stop</a:t>
            </a:r>
          </a:p>
          <a:p>
            <a:pPr>
              <a:lnSpc>
                <a:spcPts val="1000"/>
              </a:lnSpc>
            </a:pPr>
            <a:endParaRPr lang="en-US" sz="10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4B19D5C8-D733-3657-8517-930936774B5B}"/>
              </a:ext>
            </a:extLst>
          </p:cNvPr>
          <p:cNvSpPr txBox="1"/>
          <p:nvPr/>
        </p:nvSpPr>
        <p:spPr>
          <a:xfrm>
            <a:off x="5753437" y="4385883"/>
            <a:ext cx="1654107" cy="30777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400" dirty="0">
                <a:latin typeface="Calibri" charset="0"/>
                <a:ea typeface="Calibri" charset="0"/>
                <a:cs typeface="Calibri" charset="0"/>
              </a:rPr>
              <a:t>For use by </a:t>
            </a:r>
            <a:r>
              <a:rPr lang="en-US" sz="1400" dirty="0" err="1">
                <a:latin typeface="Calibri" charset="0"/>
                <a:ea typeface="Calibri" charset="0"/>
                <a:cs typeface="Calibri" charset="0"/>
              </a:rPr>
              <a:t>ParaView</a:t>
            </a:r>
            <a:endParaRPr lang="en-US" sz="1400" dirty="0">
              <a:latin typeface="Calibri" charset="0"/>
              <a:ea typeface="Calibri" charset="0"/>
              <a:cs typeface="Calibri" charset="0"/>
            </a:endParaRPr>
          </a:p>
        </p:txBody>
      </p:sp>
      <p:cxnSp>
        <p:nvCxnSpPr>
          <p:cNvPr id="6" name="Straight Connector 5">
            <a:extLst>
              <a:ext uri="{FF2B5EF4-FFF2-40B4-BE49-F238E27FC236}">
                <a16:creationId xmlns:a16="http://schemas.microsoft.com/office/drawing/2014/main" id="{7B4ADAF9-EE03-C6CA-B017-44ABD10AC762}"/>
              </a:ext>
            </a:extLst>
          </p:cNvPr>
          <p:cNvCxnSpPr/>
          <p:nvPr/>
        </p:nvCxnSpPr>
        <p:spPr>
          <a:xfrm flipH="1">
            <a:off x="4840049" y="4539771"/>
            <a:ext cx="913388" cy="461246"/>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1591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7FE3B-54BF-57F4-7AAA-52CB7094F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00C38-8CA9-FDB6-5B98-E80C3429FD99}"/>
              </a:ext>
            </a:extLst>
          </p:cNvPr>
          <p:cNvSpPr>
            <a:spLocks noGrp="1"/>
          </p:cNvSpPr>
          <p:nvPr>
            <p:ph type="title"/>
          </p:nvPr>
        </p:nvSpPr>
        <p:spPr/>
        <p:txBody>
          <a:bodyPr/>
          <a:lstStyle/>
          <a:p>
            <a:r>
              <a:rPr lang="en-US" dirty="0"/>
              <a:t>More Complete Loading</a:t>
            </a:r>
          </a:p>
        </p:txBody>
      </p:sp>
      <p:sp>
        <p:nvSpPr>
          <p:cNvPr id="5" name="TextBox 4">
            <a:extLst>
              <a:ext uri="{FF2B5EF4-FFF2-40B4-BE49-F238E27FC236}">
                <a16:creationId xmlns:a16="http://schemas.microsoft.com/office/drawing/2014/main" id="{BB96033B-0644-E986-90FB-8BD24969ED6A}"/>
              </a:ext>
            </a:extLst>
          </p:cNvPr>
          <p:cNvSpPr txBox="1"/>
          <p:nvPr/>
        </p:nvSpPr>
        <p:spPr>
          <a:xfrm>
            <a:off x="609601" y="1650775"/>
            <a:ext cx="4415554" cy="3508846"/>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nSpc>
                <a:spcPts val="1520"/>
              </a:lnSpc>
              <a:spcAft>
                <a:spcPts val="600"/>
              </a:spcAft>
              <a:buFont typeface="Arial" panose="020B0604020202020204" pitchFamily="34" charset="0"/>
              <a:buChar char="•"/>
            </a:pPr>
            <a:r>
              <a:rPr lang="en-US" sz="1600" b="1" dirty="0">
                <a:latin typeface="Calibri" charset="0"/>
                <a:ea typeface="Calibri" charset="0"/>
                <a:cs typeface="Calibri" charset="0"/>
              </a:rPr>
              <a:t>All dummy-node pairs and </a:t>
            </a:r>
            <a:r>
              <a:rPr lang="en-US" sz="1600" b="1" dirty="0" err="1">
                <a:latin typeface="Cambria" panose="02040503050406030204" pitchFamily="18" charset="0"/>
                <a:ea typeface="Calibri" charset="0"/>
                <a:cs typeface="Calibri" charset="0"/>
              </a:rPr>
              <a:t>link2</a:t>
            </a:r>
            <a:r>
              <a:rPr lang="en-US" sz="1600" b="1" dirty="0">
                <a:latin typeface="Century Schoolbook" panose="02040604050505020304" pitchFamily="18" charset="0"/>
                <a:ea typeface="Calibri" charset="0"/>
                <a:cs typeface="Calibri" charset="0"/>
              </a:rPr>
              <a:t> </a:t>
            </a:r>
            <a:r>
              <a:rPr lang="en-US" sz="1600" b="1" dirty="0">
                <a:latin typeface="Calibri" charset="0"/>
                <a:ea typeface="Calibri" charset="0"/>
                <a:cs typeface="Calibri" charset="0"/>
              </a:rPr>
              <a:t>elements in the model.</a:t>
            </a:r>
          </a:p>
          <a:p>
            <a:pPr marL="285750" indent="-285750">
              <a:lnSpc>
                <a:spcPts val="1520"/>
              </a:lnSpc>
              <a:spcAft>
                <a:spcPts val="600"/>
              </a:spcAft>
              <a:buFont typeface="Arial" panose="020B0604020202020204" pitchFamily="34" charset="0"/>
              <a:buChar char="•"/>
            </a:pPr>
            <a:r>
              <a:rPr lang="en-US" sz="1600" b="1" dirty="0">
                <a:latin typeface="Calibri" charset="0"/>
                <a:ea typeface="Calibri" charset="0"/>
                <a:cs typeface="Calibri" charset="0"/>
              </a:rPr>
              <a:t>Absolute displacements imposed on dummy nodes = macroscale strains.</a:t>
            </a:r>
            <a:endParaRPr lang="en-US" sz="1600" b="1" i="1" u="sng" dirty="0">
              <a:latin typeface="Cambria" panose="02040503050406030204" pitchFamily="18" charset="0"/>
              <a:cs typeface="Calibri" charset="0"/>
            </a:endParaRPr>
          </a:p>
          <a:p>
            <a:pPr marL="285750" indent="-285750">
              <a:lnSpc>
                <a:spcPts val="1520"/>
              </a:lnSpc>
              <a:spcAft>
                <a:spcPts val="600"/>
              </a:spcAft>
              <a:buFont typeface="Arial" panose="020B0604020202020204" pitchFamily="34" charset="0"/>
              <a:buChar char="•"/>
            </a:pPr>
            <a:r>
              <a:rPr lang="en-US" sz="1600" b="1" u="sng" dirty="0">
                <a:latin typeface="Calibri" charset="0"/>
                <a:cs typeface="Calibri" charset="0"/>
              </a:rPr>
              <a:t>Recommended steps</a:t>
            </a:r>
            <a:r>
              <a:rPr lang="en-US" sz="1600" b="1" dirty="0">
                <a:latin typeface="Calibri" charset="0"/>
                <a:cs typeface="Calibri" charset="0"/>
              </a:rPr>
              <a:t>:</a:t>
            </a:r>
          </a:p>
          <a:p>
            <a:pPr marL="577850" lvl="1" indent="-120650">
              <a:lnSpc>
                <a:spcPts val="1520"/>
              </a:lnSpc>
              <a:spcAft>
                <a:spcPts val="600"/>
              </a:spcAft>
              <a:buFont typeface="Wingdings" pitchFamily="2" charset="2"/>
              <a:buChar char="§"/>
            </a:pPr>
            <a:r>
              <a:rPr lang="en-US" sz="1200" b="1" dirty="0">
                <a:latin typeface="Calibri" charset="0"/>
                <a:cs typeface="Calibri" charset="0"/>
              </a:rPr>
              <a:t>Decide upon absolute constraints to prevent 3 rigid body translations and 3 rotations (rigid-body constraints).</a:t>
            </a:r>
          </a:p>
          <a:p>
            <a:pPr marL="577850" lvl="1" indent="-120650">
              <a:lnSpc>
                <a:spcPts val="1520"/>
              </a:lnSpc>
              <a:spcAft>
                <a:spcPts val="600"/>
              </a:spcAft>
              <a:buFont typeface="Wingdings" pitchFamily="2" charset="2"/>
              <a:buChar char="§"/>
            </a:pPr>
            <a:r>
              <a:rPr lang="en-US" sz="1200" b="1" dirty="0">
                <a:latin typeface="Calibri" charset="0"/>
                <a:cs typeface="Calibri" charset="0"/>
              </a:rPr>
              <a:t>Start with all equations on slide 6. Eliminate all the terms that become zero from the zero imposed </a:t>
            </a:r>
            <a:r>
              <a:rPr lang="en-US" sz="1200" b="1" dirty="0">
                <a:latin typeface="Cambria" panose="02040503050406030204" pitchFamily="18" charset="0"/>
                <a:ea typeface="Calibri" charset="0"/>
                <a:cs typeface="Calibri" charset="0"/>
              </a:rPr>
              <a:t>𝜀</a:t>
            </a:r>
            <a:r>
              <a:rPr lang="en-US" sz="1200" b="1" i="1" baseline="-25000" dirty="0" err="1">
                <a:latin typeface="Cambria" panose="02040503050406030204" pitchFamily="18" charset="0"/>
                <a:ea typeface="Calibri" charset="0"/>
                <a:cs typeface="Calibri" charset="0"/>
              </a:rPr>
              <a:t>ij</a:t>
            </a:r>
            <a:r>
              <a:rPr lang="en-US" sz="1200" b="1" dirty="0">
                <a:latin typeface="Cambria" panose="02040503050406030204" pitchFamily="18" charset="0"/>
                <a:ea typeface="Calibri" charset="0"/>
                <a:cs typeface="Calibri" charset="0"/>
              </a:rPr>
              <a:t> </a:t>
            </a:r>
            <a:r>
              <a:rPr lang="en-US" sz="1200" b="1" dirty="0">
                <a:latin typeface="Calibri" charset="0"/>
                <a:ea typeface="Calibri" charset="0"/>
                <a:cs typeface="Calibri" charset="0"/>
              </a:rPr>
              <a:t>values.</a:t>
            </a:r>
          </a:p>
          <a:p>
            <a:pPr marL="577850" lvl="1" indent="-120650">
              <a:lnSpc>
                <a:spcPts val="1520"/>
              </a:lnSpc>
              <a:spcAft>
                <a:spcPts val="600"/>
              </a:spcAft>
              <a:buFont typeface="Wingdings" pitchFamily="2" charset="2"/>
              <a:buChar char="§"/>
            </a:pPr>
            <a:r>
              <a:rPr lang="en-US" sz="1200" b="1" dirty="0">
                <a:latin typeface="Calibri" charset="0"/>
                <a:cs typeface="Calibri" charset="0"/>
              </a:rPr>
              <a:t>Eliminate the terms that become zero from the rigid-body constraints.</a:t>
            </a:r>
          </a:p>
          <a:p>
            <a:pPr marL="577850" lvl="1" indent="-120650">
              <a:lnSpc>
                <a:spcPts val="1520"/>
              </a:lnSpc>
              <a:spcAft>
                <a:spcPts val="600"/>
              </a:spcAft>
              <a:buFont typeface="Wingdings" pitchFamily="2" charset="2"/>
              <a:buChar char="§"/>
            </a:pPr>
            <a:r>
              <a:rPr lang="en-US" sz="1200" b="1" dirty="0">
                <a:latin typeface="Calibri" charset="0"/>
                <a:cs typeface="Calibri" charset="0"/>
              </a:rPr>
              <a:t>Some of the MPCs to enforce the periodic boundary conditions will now have only 1 term remaining. </a:t>
            </a:r>
          </a:p>
          <a:p>
            <a:pPr marL="577850" lvl="1" indent="-120650">
              <a:lnSpc>
                <a:spcPts val="1520"/>
              </a:lnSpc>
              <a:spcAft>
                <a:spcPts val="600"/>
              </a:spcAft>
              <a:buFont typeface="Wingdings" pitchFamily="2" charset="2"/>
              <a:buChar char="§"/>
            </a:pPr>
            <a:r>
              <a:rPr lang="en-US" sz="1200" b="1" dirty="0">
                <a:latin typeface="Calibri" charset="0"/>
                <a:cs typeface="Calibri" charset="0"/>
              </a:rPr>
              <a:t>The MPC has become an absolute constraint and must be included with them.</a:t>
            </a:r>
          </a:p>
        </p:txBody>
      </p:sp>
      <p:sp>
        <p:nvSpPr>
          <p:cNvPr id="6" name="TextBox 5">
            <a:extLst>
              <a:ext uri="{FF2B5EF4-FFF2-40B4-BE49-F238E27FC236}">
                <a16:creationId xmlns:a16="http://schemas.microsoft.com/office/drawing/2014/main" id="{CF5E8B1B-D30C-9CAC-934E-768D19FDD85B}"/>
              </a:ext>
            </a:extLst>
          </p:cNvPr>
          <p:cNvSpPr txBox="1"/>
          <p:nvPr/>
        </p:nvSpPr>
        <p:spPr>
          <a:xfrm>
            <a:off x="5419492" y="1650775"/>
            <a:ext cx="3570102" cy="341632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200" b="1" u="sng" dirty="0">
                <a:latin typeface="Calibri" charset="0"/>
                <a:cs typeface="Calibri" charset="0"/>
              </a:rPr>
              <a:t>Remove rigid-body motions</a:t>
            </a:r>
            <a:r>
              <a:rPr lang="en-US" sz="1200" b="1" dirty="0">
                <a:latin typeface="Calibri" charset="0"/>
                <a:cs typeface="Calibri" charset="0"/>
              </a:rPr>
              <a:t>:</a:t>
            </a:r>
            <a:r>
              <a:rPr lang="en-US" sz="1200" b="1" dirty="0">
                <a:solidFill>
                  <a:srgbClr val="FF0000"/>
                </a:solidFill>
                <a:latin typeface="Calibri" charset="0"/>
                <a:cs typeface="Calibri" charset="0"/>
              </a:rPr>
              <a:t>**</a:t>
            </a:r>
          </a:p>
          <a:p>
            <a:r>
              <a:rPr lang="en-US" sz="1200" dirty="0">
                <a:latin typeface="Calibri" charset="0"/>
                <a:cs typeface="Calibri" charset="0"/>
              </a:rPr>
              <a:t>Node</a:t>
            </a:r>
            <a:r>
              <a:rPr lang="en-US" sz="1200" dirty="0">
                <a:latin typeface="Calibri" charset="0"/>
                <a:ea typeface="Calibri" charset="0"/>
                <a:cs typeface="Calibri" charset="0"/>
              </a:rPr>
              <a:t>  1:          </a:t>
            </a:r>
            <a:r>
              <a:rPr lang="en-US" sz="1200" i="1" dirty="0">
                <a:latin typeface="Century Schoolbook" panose="02040604050505020304" pitchFamily="18" charset="0"/>
                <a:ea typeface="Calibri" charset="0"/>
                <a:cs typeface="Calibri" charset="0"/>
              </a:rPr>
              <a:t>u</a:t>
            </a:r>
            <a:r>
              <a:rPr lang="en-US" sz="1200" dirty="0">
                <a:latin typeface="Century Schoolbook" panose="02040604050505020304" pitchFamily="18" charset="0"/>
                <a:ea typeface="Calibri" charset="0"/>
                <a:cs typeface="Calibri" charset="0"/>
              </a:rPr>
              <a:t> =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a:t>
            </a:r>
          </a:p>
          <a:p>
            <a:endParaRPr lang="en-US" sz="1200" b="1" u="sng" dirty="0">
              <a:latin typeface="Calibri" charset="0"/>
              <a:ea typeface="Calibri" charset="0"/>
              <a:cs typeface="Calibri" charset="0"/>
            </a:endParaRPr>
          </a:p>
          <a:p>
            <a:r>
              <a:rPr lang="en-US" sz="1200" b="1" u="sng" dirty="0">
                <a:latin typeface="Calibri" charset="0"/>
                <a:ea typeface="Calibri" charset="0"/>
                <a:cs typeface="Calibri" charset="0"/>
              </a:rPr>
              <a:t>Impose dummy-node loading</a:t>
            </a:r>
            <a:r>
              <a:rPr lang="en-US" sz="1200" b="1" dirty="0">
                <a:latin typeface="Calibri" charset="0"/>
                <a:ea typeface="Calibri" charset="0"/>
                <a:cs typeface="Calibri" charset="0"/>
              </a:rPr>
              <a:t>:</a:t>
            </a:r>
          </a:p>
          <a:p>
            <a:r>
              <a:rPr lang="en-US" sz="1200" dirty="0">
                <a:latin typeface="Calibri" charset="0"/>
                <a:ea typeface="Calibri" charset="0"/>
                <a:cs typeface="Calibri" charset="0"/>
              </a:rPr>
              <a:t>Node  29 :       </a:t>
            </a:r>
            <a:r>
              <a:rPr lang="en-US" sz="1200" i="1" dirty="0">
                <a:latin typeface="Century Schoolbook" panose="02040604050505020304" pitchFamily="18" charset="0"/>
                <a:ea typeface="Calibri" charset="0"/>
                <a:cs typeface="Calibri" charset="0"/>
              </a:rPr>
              <a:t>u</a:t>
            </a:r>
            <a:r>
              <a:rPr lang="en-US" sz="1200" dirty="0">
                <a:latin typeface="Century Schoolbook" panose="02040604050505020304" pitchFamily="18" charset="0"/>
                <a:ea typeface="Calibri" charset="0"/>
                <a:cs typeface="Calibri" charset="0"/>
              </a:rPr>
              <a:t> = 0.1,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a:t>
            </a:r>
            <a:r>
              <a:rPr lang="en-US" sz="1200" b="1" dirty="0">
                <a:latin typeface="Cambria" panose="02040503050406030204" pitchFamily="18" charset="0"/>
                <a:ea typeface="Calibri" charset="0"/>
                <a:cs typeface="Calibri" charset="0"/>
              </a:rPr>
              <a:t>              ←  𝜀</a:t>
            </a:r>
            <a:r>
              <a:rPr lang="en-US" sz="1200" b="1" baseline="-25000" dirty="0">
                <a:latin typeface="Cambria" panose="02040503050406030204" pitchFamily="18" charset="0"/>
                <a:ea typeface="Calibri" charset="0"/>
                <a:cs typeface="Calibri" charset="0"/>
              </a:rPr>
              <a:t>11</a:t>
            </a:r>
            <a:r>
              <a:rPr lang="en-US" sz="1200" b="1" dirty="0">
                <a:latin typeface="Cambria" panose="02040503050406030204" pitchFamily="18" charset="0"/>
                <a:ea typeface="Calibri" charset="0"/>
                <a:cs typeface="Calibri" charset="0"/>
              </a:rPr>
              <a:t> </a:t>
            </a:r>
            <a:endParaRPr lang="en-US" sz="1200" dirty="0">
              <a:latin typeface="Century Schoolbook" panose="02040604050505020304" pitchFamily="18" charset="0"/>
              <a:ea typeface="Calibri" charset="0"/>
              <a:cs typeface="Calibri" charset="0"/>
            </a:endParaRPr>
          </a:p>
          <a:p>
            <a:r>
              <a:rPr lang="en-US" sz="1200" dirty="0">
                <a:latin typeface="Calibri" charset="0"/>
                <a:ea typeface="Calibri" charset="0"/>
                <a:cs typeface="Calibri" charset="0"/>
              </a:rPr>
              <a:t>Node  31 :       </a:t>
            </a:r>
            <a:r>
              <a:rPr lang="en-US" sz="1200" i="1" dirty="0">
                <a:latin typeface="Century Schoolbook" panose="02040604050505020304" pitchFamily="18" charset="0"/>
                <a:ea typeface="Calibri" charset="0"/>
                <a:cs typeface="Calibri" charset="0"/>
              </a:rPr>
              <a:t>u</a:t>
            </a:r>
            <a:r>
              <a:rPr lang="en-US" sz="1200" dirty="0">
                <a:latin typeface="Century Schoolbook" panose="02040604050505020304" pitchFamily="18" charset="0"/>
                <a:ea typeface="Calibri" charset="0"/>
                <a:cs typeface="Calibri" charset="0"/>
              </a:rPr>
              <a:t> = 0.2,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0.2,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    </a:t>
            </a:r>
            <a:r>
              <a:rPr lang="en-US" sz="1200" b="1" dirty="0">
                <a:latin typeface="Cambria" panose="02040503050406030204" pitchFamily="18" charset="0"/>
                <a:ea typeface="Calibri" charset="0"/>
                <a:cs typeface="Calibri" charset="0"/>
              </a:rPr>
              <a:t>←  𝜀</a:t>
            </a:r>
            <a:r>
              <a:rPr lang="en-US" sz="1200" b="1" baseline="-25000" dirty="0">
                <a:latin typeface="Cambria" panose="02040503050406030204" pitchFamily="18" charset="0"/>
                <a:ea typeface="Calibri" charset="0"/>
                <a:cs typeface="Calibri" charset="0"/>
              </a:rPr>
              <a:t>12 </a:t>
            </a:r>
            <a:r>
              <a:rPr lang="en-US" sz="1200" b="1" dirty="0">
                <a:latin typeface="Cambria" panose="02040503050406030204" pitchFamily="18" charset="0"/>
                <a:ea typeface="Calibri" charset="0"/>
                <a:cs typeface="Calibri" charset="0"/>
              </a:rPr>
              <a:t>= 𝜀</a:t>
            </a:r>
            <a:r>
              <a:rPr lang="en-US" sz="1200" b="1" baseline="-25000" dirty="0">
                <a:latin typeface="Cambria" panose="02040503050406030204" pitchFamily="18" charset="0"/>
                <a:ea typeface="Calibri" charset="0"/>
                <a:cs typeface="Calibri" charset="0"/>
              </a:rPr>
              <a:t>21</a:t>
            </a:r>
            <a:r>
              <a:rPr lang="en-US" sz="1200" b="1" dirty="0">
                <a:latin typeface="Cambria" panose="02040503050406030204" pitchFamily="18" charset="0"/>
                <a:ea typeface="Calibri" charset="0"/>
                <a:cs typeface="Calibri" charset="0"/>
              </a:rPr>
              <a:t> </a:t>
            </a:r>
            <a:endParaRPr lang="en-US" sz="1200" dirty="0">
              <a:latin typeface="Century Schoolbook" panose="02040604050505020304" pitchFamily="18" charset="0"/>
              <a:ea typeface="Calibri" charset="0"/>
              <a:cs typeface="Calibri" charset="0"/>
            </a:endParaRPr>
          </a:p>
          <a:p>
            <a:r>
              <a:rPr lang="en-US" sz="1200" dirty="0">
                <a:latin typeface="Calibri" charset="0"/>
                <a:ea typeface="Calibri" charset="0"/>
                <a:cs typeface="Calibri" charset="0"/>
              </a:rPr>
              <a:t>Node  33 :       </a:t>
            </a:r>
            <a:r>
              <a:rPr lang="en-US" sz="1200" i="1" dirty="0">
                <a:latin typeface="Century Schoolbook" panose="02040604050505020304" pitchFamily="18" charset="0"/>
                <a:ea typeface="Calibri" charset="0"/>
                <a:cs typeface="Calibri" charset="0"/>
              </a:rPr>
              <a:t>u</a:t>
            </a:r>
            <a:r>
              <a:rPr lang="en-US" sz="1200" dirty="0">
                <a:latin typeface="Century Schoolbook" panose="02040604050505020304" pitchFamily="18" charset="0"/>
                <a:ea typeface="Calibri" charset="0"/>
                <a:cs typeface="Calibri" charset="0"/>
              </a:rPr>
              <a:t> = 0.5,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0.0,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0.5</a:t>
            </a:r>
            <a:r>
              <a:rPr lang="en-US" sz="1200" b="1" dirty="0">
                <a:latin typeface="Cambria" panose="02040503050406030204" pitchFamily="18" charset="0"/>
                <a:ea typeface="Calibri" charset="0"/>
                <a:cs typeface="Calibri" charset="0"/>
              </a:rPr>
              <a:t>  ← 𝜀</a:t>
            </a:r>
            <a:r>
              <a:rPr lang="en-US" sz="1200" b="1" baseline="-25000" dirty="0">
                <a:latin typeface="Cambria" panose="02040503050406030204" pitchFamily="18" charset="0"/>
                <a:ea typeface="Calibri" charset="0"/>
                <a:cs typeface="Calibri" charset="0"/>
              </a:rPr>
              <a:t>13 </a:t>
            </a:r>
            <a:r>
              <a:rPr lang="en-US" sz="1200" b="1" dirty="0">
                <a:latin typeface="Cambria" panose="02040503050406030204" pitchFamily="18" charset="0"/>
                <a:ea typeface="Calibri" charset="0"/>
                <a:cs typeface="Calibri" charset="0"/>
              </a:rPr>
              <a:t>= 𝜀</a:t>
            </a:r>
            <a:r>
              <a:rPr lang="en-US" sz="1200" b="1" baseline="-25000" dirty="0">
                <a:latin typeface="Cambria" panose="02040503050406030204" pitchFamily="18" charset="0"/>
                <a:ea typeface="Calibri" charset="0"/>
                <a:cs typeface="Calibri" charset="0"/>
              </a:rPr>
              <a:t>31</a:t>
            </a:r>
            <a:r>
              <a:rPr lang="en-US" sz="1200" b="1" dirty="0">
                <a:latin typeface="Cambria" panose="02040503050406030204" pitchFamily="18" charset="0"/>
                <a:ea typeface="Calibri" charset="0"/>
                <a:cs typeface="Calibri" charset="0"/>
              </a:rPr>
              <a:t> </a:t>
            </a:r>
            <a:endParaRPr lang="en-US" sz="1200" dirty="0">
              <a:latin typeface="Century Schoolbook" panose="02040604050505020304" pitchFamily="18" charset="0"/>
              <a:ea typeface="Calibri" charset="0"/>
              <a:cs typeface="Calibri" charset="0"/>
            </a:endParaRPr>
          </a:p>
          <a:p>
            <a:r>
              <a:rPr lang="en-US" sz="1200" dirty="0">
                <a:latin typeface="Calibri" charset="0"/>
                <a:ea typeface="Calibri" charset="0"/>
                <a:cs typeface="Calibri" charset="0"/>
              </a:rPr>
              <a:t>Node  35 :       </a:t>
            </a:r>
            <a:r>
              <a:rPr lang="en-US" sz="1200" i="1" dirty="0">
                <a:latin typeface="Century Schoolbook" panose="02040604050505020304" pitchFamily="18" charset="0"/>
                <a:ea typeface="Calibri" charset="0"/>
                <a:cs typeface="Calibri" charset="0"/>
              </a:rPr>
              <a:t>u</a:t>
            </a:r>
            <a:r>
              <a:rPr lang="en-US" sz="1200" dirty="0">
                <a:latin typeface="Century Schoolbook" panose="02040604050505020304" pitchFamily="18" charset="0"/>
                <a:ea typeface="Calibri" charset="0"/>
                <a:cs typeface="Calibri" charset="0"/>
              </a:rPr>
              <a:t> = 0.0, </a:t>
            </a:r>
            <a:r>
              <a:rPr lang="en-US" sz="1200" i="1" dirty="0">
                <a:latin typeface="Century Schoolbook" panose="02040604050505020304" pitchFamily="18" charset="0"/>
                <a:ea typeface="Calibri" charset="0"/>
                <a:cs typeface="Calibri" charset="0"/>
              </a:rPr>
              <a:t>v </a:t>
            </a:r>
            <a:r>
              <a:rPr lang="en-US" sz="1200" dirty="0">
                <a:latin typeface="Century Schoolbook" panose="02040604050505020304" pitchFamily="18" charset="0"/>
                <a:ea typeface="Calibri" charset="0"/>
                <a:cs typeface="Calibri" charset="0"/>
              </a:rPr>
              <a:t>= 0.3, </a:t>
            </a:r>
            <a:r>
              <a:rPr lang="en-US" sz="1200" i="1" dirty="0">
                <a:latin typeface="Century Schoolbook" panose="02040604050505020304" pitchFamily="18" charset="0"/>
                <a:ea typeface="Calibri" charset="0"/>
                <a:cs typeface="Calibri" charset="0"/>
              </a:rPr>
              <a:t>w</a:t>
            </a:r>
            <a:r>
              <a:rPr lang="en-US" sz="1200" dirty="0">
                <a:latin typeface="Century Schoolbook" panose="02040604050505020304" pitchFamily="18" charset="0"/>
                <a:ea typeface="Calibri" charset="0"/>
                <a:cs typeface="Calibri" charset="0"/>
              </a:rPr>
              <a:t> = 0.3  </a:t>
            </a:r>
            <a:r>
              <a:rPr lang="en-US" sz="1200" b="1" dirty="0">
                <a:latin typeface="Cambria" panose="02040503050406030204" pitchFamily="18" charset="0"/>
                <a:ea typeface="Calibri" charset="0"/>
                <a:cs typeface="Calibri" charset="0"/>
              </a:rPr>
              <a:t>← 𝜀</a:t>
            </a:r>
            <a:r>
              <a:rPr lang="en-US" sz="1200" b="1" baseline="-25000" dirty="0">
                <a:latin typeface="Cambria" panose="02040503050406030204" pitchFamily="18" charset="0"/>
                <a:ea typeface="Calibri" charset="0"/>
                <a:cs typeface="Calibri" charset="0"/>
              </a:rPr>
              <a:t>23 </a:t>
            </a:r>
            <a:r>
              <a:rPr lang="en-US" sz="1200" b="1" dirty="0">
                <a:latin typeface="Cambria" panose="02040503050406030204" pitchFamily="18" charset="0"/>
                <a:ea typeface="Calibri" charset="0"/>
                <a:cs typeface="Calibri" charset="0"/>
              </a:rPr>
              <a:t>= 𝜀</a:t>
            </a:r>
            <a:r>
              <a:rPr lang="en-US" sz="1200" b="1" baseline="-25000" dirty="0">
                <a:latin typeface="Cambria" panose="02040503050406030204" pitchFamily="18" charset="0"/>
                <a:ea typeface="Calibri" charset="0"/>
                <a:cs typeface="Calibri" charset="0"/>
              </a:rPr>
              <a:t>32</a:t>
            </a:r>
            <a:r>
              <a:rPr lang="en-US" sz="1200" b="1" dirty="0">
                <a:latin typeface="Cambria" panose="02040503050406030204" pitchFamily="18" charset="0"/>
                <a:ea typeface="Calibri" charset="0"/>
                <a:cs typeface="Calibri" charset="0"/>
              </a:rPr>
              <a:t> </a:t>
            </a:r>
            <a:endParaRPr lang="en-US" sz="1200" dirty="0">
              <a:latin typeface="Century Schoolbook" panose="02040604050505020304" pitchFamily="18" charset="0"/>
              <a:ea typeface="Calibri" charset="0"/>
              <a:cs typeface="Calibri" charset="0"/>
            </a:endParaRPr>
          </a:p>
          <a:p>
            <a:endParaRPr lang="en-US" sz="1200" dirty="0">
              <a:latin typeface="Century Schoolbook" panose="02040604050505020304" pitchFamily="18" charset="0"/>
              <a:ea typeface="Calibri" charset="0"/>
              <a:cs typeface="Calibri" charset="0"/>
            </a:endParaRPr>
          </a:p>
          <a:p>
            <a:endParaRPr lang="en-US" sz="1200" dirty="0">
              <a:latin typeface="Century Schoolbook" panose="02040604050505020304" pitchFamily="18" charset="0"/>
              <a:ea typeface="Calibri" charset="0"/>
              <a:cs typeface="Calibri" charset="0"/>
            </a:endParaRPr>
          </a:p>
          <a:p>
            <a:endParaRPr lang="en-US" sz="1200" dirty="0">
              <a:latin typeface="Century Schoolbook" panose="02040604050505020304" pitchFamily="18" charset="0"/>
              <a:ea typeface="Calibri" charset="0"/>
              <a:cs typeface="Calibri" charset="0"/>
            </a:endParaRPr>
          </a:p>
          <a:p>
            <a:endParaRPr lang="en-US" sz="1200" dirty="0">
              <a:latin typeface="Century Schoolbook" panose="02040604050505020304" pitchFamily="18" charset="0"/>
              <a:ea typeface="Calibri" charset="0"/>
              <a:cs typeface="Calibri" charset="0"/>
            </a:endParaRPr>
          </a:p>
          <a:p>
            <a:endParaRPr lang="en-US" sz="1200" dirty="0">
              <a:latin typeface="Century Schoolbook" panose="02040604050505020304" pitchFamily="18" charset="0"/>
              <a:ea typeface="Calibri" charset="0"/>
              <a:cs typeface="Calibri" charset="0"/>
            </a:endParaRPr>
          </a:p>
          <a:p>
            <a:endParaRPr lang="en-US" sz="1200" dirty="0">
              <a:latin typeface="Century Schoolbook" panose="02040604050505020304" pitchFamily="18" charset="0"/>
              <a:ea typeface="Calibri" charset="0"/>
              <a:cs typeface="Calibri" charset="0"/>
            </a:endParaRPr>
          </a:p>
          <a:p>
            <a:endParaRPr lang="en-US" sz="1200" dirty="0">
              <a:latin typeface="Century Schoolbook" panose="02040604050505020304" pitchFamily="18" charset="0"/>
              <a:ea typeface="Calibri" charset="0"/>
              <a:cs typeface="Calibri" charset="0"/>
            </a:endParaRPr>
          </a:p>
          <a:p>
            <a:r>
              <a:rPr lang="en-US" sz="1200" b="1" u="sng" dirty="0">
                <a:latin typeface="Calibri" charset="0"/>
                <a:ea typeface="Calibri" charset="0"/>
                <a:cs typeface="Calibri" charset="0"/>
              </a:rPr>
              <a:t>Periodic MPCs that become absolute constraints</a:t>
            </a:r>
            <a:r>
              <a:rPr lang="en-US" sz="1200" b="1" dirty="0">
                <a:latin typeface="Calibri" charset="0"/>
                <a:ea typeface="Calibri" charset="0"/>
                <a:cs typeface="Calibri" charset="0"/>
              </a:rPr>
              <a:t>:</a:t>
            </a:r>
          </a:p>
          <a:p>
            <a:r>
              <a:rPr lang="en-US" sz="1200" dirty="0">
                <a:latin typeface="Calibri" charset="0"/>
                <a:ea typeface="Calibri" charset="0"/>
                <a:cs typeface="Calibri" charset="0"/>
              </a:rPr>
              <a:t>    *** none *** </a:t>
            </a:r>
            <a:endParaRPr lang="en-US" sz="1200" dirty="0">
              <a:latin typeface="Century Schoolbook" panose="02040604050505020304" pitchFamily="18" charset="0"/>
              <a:ea typeface="Calibri" charset="0"/>
              <a:cs typeface="Calibri" charset="0"/>
            </a:endParaRPr>
          </a:p>
          <a:p>
            <a:endParaRPr lang="en-US" sz="1200" dirty="0">
              <a:latin typeface="Century Schoolbook" panose="02040604050505020304" pitchFamily="18" charset="0"/>
              <a:ea typeface="Calibri" charset="0"/>
              <a:cs typeface="Calibri" charset="0"/>
            </a:endParaRPr>
          </a:p>
        </p:txBody>
      </p:sp>
      <p:pic>
        <p:nvPicPr>
          <p:cNvPr id="8" name="Picture 7">
            <a:extLst>
              <a:ext uri="{FF2B5EF4-FFF2-40B4-BE49-F238E27FC236}">
                <a16:creationId xmlns:a16="http://schemas.microsoft.com/office/drawing/2014/main" id="{A0E2CDC6-F577-2410-4E31-150B90362413}"/>
              </a:ext>
            </a:extLst>
          </p:cNvPr>
          <p:cNvPicPr>
            <a:picLocks noChangeAspect="1"/>
          </p:cNvPicPr>
          <p:nvPr/>
        </p:nvPicPr>
        <p:blipFill>
          <a:blip r:embed="rId2"/>
          <a:stretch>
            <a:fillRect/>
          </a:stretch>
        </p:blipFill>
        <p:spPr>
          <a:xfrm>
            <a:off x="5969618" y="3241288"/>
            <a:ext cx="768939" cy="961173"/>
          </a:xfrm>
          <a:prstGeom prst="rect">
            <a:avLst/>
          </a:prstGeom>
        </p:spPr>
      </p:pic>
      <p:sp>
        <p:nvSpPr>
          <p:cNvPr id="10" name="TextBox 9">
            <a:extLst>
              <a:ext uri="{FF2B5EF4-FFF2-40B4-BE49-F238E27FC236}">
                <a16:creationId xmlns:a16="http://schemas.microsoft.com/office/drawing/2014/main" id="{0F84FA58-B0A8-ACE4-E768-DBC64F8D5446}"/>
              </a:ext>
            </a:extLst>
          </p:cNvPr>
          <p:cNvSpPr txBox="1"/>
          <p:nvPr/>
        </p:nvSpPr>
        <p:spPr>
          <a:xfrm>
            <a:off x="1114883" y="5946539"/>
            <a:ext cx="4474713" cy="400110"/>
          </a:xfrm>
          <a:prstGeom prst="rect">
            <a:avLst/>
          </a:prstGeom>
          <a:solidFill>
            <a:schemeClr val="accent4">
              <a:lumMod val="20000"/>
              <a:lumOff val="80000"/>
            </a:schemeClr>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b="1" u="sng" dirty="0">
                <a:latin typeface="Calibri" charset="0"/>
                <a:cs typeface="Calibri" charset="0"/>
              </a:rPr>
              <a:t>Solution</a:t>
            </a:r>
            <a:r>
              <a:rPr lang="en-US" sz="1000" b="1" dirty="0">
                <a:latin typeface="Calibri" charset="0"/>
                <a:cs typeface="Calibri" charset="0"/>
              </a:rPr>
              <a:t>: all elements for this uniformly meshed RVE must have the imposed macroscale strain tensor</a:t>
            </a:r>
          </a:p>
        </p:txBody>
      </p:sp>
      <p:sp>
        <p:nvSpPr>
          <p:cNvPr id="11" name="Right Brace 10">
            <a:extLst>
              <a:ext uri="{FF2B5EF4-FFF2-40B4-BE49-F238E27FC236}">
                <a16:creationId xmlns:a16="http://schemas.microsoft.com/office/drawing/2014/main" id="{42CF3A3B-63BF-55A7-5E5A-CFBC9C6DFEF6}"/>
              </a:ext>
            </a:extLst>
          </p:cNvPr>
          <p:cNvSpPr/>
          <p:nvPr/>
        </p:nvSpPr>
        <p:spPr>
          <a:xfrm>
            <a:off x="6845236" y="3241288"/>
            <a:ext cx="73152" cy="961173"/>
          </a:xfrm>
          <a:prstGeom prst="rightBrac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9A935DE-8FFD-8A16-07D8-38EA1304494C}"/>
              </a:ext>
            </a:extLst>
          </p:cNvPr>
          <p:cNvSpPr txBox="1"/>
          <p:nvPr/>
        </p:nvSpPr>
        <p:spPr>
          <a:xfrm>
            <a:off x="6910396" y="3598763"/>
            <a:ext cx="1144865" cy="246221"/>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000" dirty="0">
                <a:latin typeface="Calibri" charset="0"/>
                <a:ea typeface="Calibri" charset="0"/>
                <a:cs typeface="Calibri" charset="0"/>
              </a:rPr>
              <a:t>Macroscale tensor</a:t>
            </a:r>
          </a:p>
        </p:txBody>
      </p:sp>
      <p:sp>
        <p:nvSpPr>
          <p:cNvPr id="14" name="TextBox 13">
            <a:extLst>
              <a:ext uri="{FF2B5EF4-FFF2-40B4-BE49-F238E27FC236}">
                <a16:creationId xmlns:a16="http://schemas.microsoft.com/office/drawing/2014/main" id="{6E04EBBA-05CB-9004-D12F-ECF9923956DF}"/>
              </a:ext>
            </a:extLst>
          </p:cNvPr>
          <p:cNvSpPr txBox="1"/>
          <p:nvPr/>
        </p:nvSpPr>
        <p:spPr>
          <a:xfrm>
            <a:off x="5419492" y="4906749"/>
            <a:ext cx="3627378" cy="646331"/>
          </a:xfrm>
          <a:prstGeom prst="rect">
            <a:avLst/>
          </a:prstGeom>
          <a:solidFill>
            <a:srgbClr val="FFFF00"/>
          </a:solid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200" b="1" dirty="0">
                <a:solidFill>
                  <a:srgbClr val="FF0000"/>
                </a:solidFill>
                <a:latin typeface="Calibri" charset="0"/>
                <a:cs typeface="Calibri" charset="0"/>
              </a:rPr>
              <a:t>** </a:t>
            </a:r>
            <a:r>
              <a:rPr lang="en-US" sz="1200" b="1" dirty="0">
                <a:solidFill>
                  <a:schemeClr val="tx1"/>
                </a:solidFill>
                <a:latin typeface="Calibri" charset="0"/>
                <a:cs typeface="Calibri" charset="0"/>
              </a:rPr>
              <a:t>For this loading, there are sufficient non-zero imposed displacements (from the macroscale strain tensor) to suppress rigid-body rotations</a:t>
            </a:r>
            <a:endParaRPr lang="en-US" sz="1200" dirty="0">
              <a:solidFill>
                <a:schemeClr val="tx1"/>
              </a:solidFill>
            </a:endParaRPr>
          </a:p>
        </p:txBody>
      </p:sp>
    </p:spTree>
    <p:extLst>
      <p:ext uri="{BB962C8B-B14F-4D97-AF65-F5344CB8AC3E}">
        <p14:creationId xmlns:p14="http://schemas.microsoft.com/office/powerpoint/2010/main" val="1427406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B3E8-07B1-7D84-15CD-BB8CB3443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9E5FB4-F3BD-B681-0CFA-1310CA2BBB00}"/>
              </a:ext>
            </a:extLst>
          </p:cNvPr>
          <p:cNvSpPr>
            <a:spLocks noGrp="1"/>
          </p:cNvSpPr>
          <p:nvPr>
            <p:ph type="title"/>
          </p:nvPr>
        </p:nvSpPr>
        <p:spPr/>
        <p:txBody>
          <a:bodyPr/>
          <a:lstStyle/>
          <a:p>
            <a:r>
              <a:rPr lang="en-US" dirty="0"/>
              <a:t>MPCs to Enforce Periodic Boundary </a:t>
            </a:r>
          </a:p>
        </p:txBody>
      </p:sp>
      <p:sp>
        <p:nvSpPr>
          <p:cNvPr id="11" name="TextBox 10">
            <a:extLst>
              <a:ext uri="{FF2B5EF4-FFF2-40B4-BE49-F238E27FC236}">
                <a16:creationId xmlns:a16="http://schemas.microsoft.com/office/drawing/2014/main" id="{D9765310-2728-888E-710E-B6144B797786}"/>
              </a:ext>
            </a:extLst>
          </p:cNvPr>
          <p:cNvSpPr txBox="1"/>
          <p:nvPr/>
        </p:nvSpPr>
        <p:spPr>
          <a:xfrm>
            <a:off x="922492" y="1666959"/>
            <a:ext cx="984500" cy="307777"/>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400" b="1" dirty="0">
                <a:latin typeface="Calibri" charset="0"/>
                <a:ea typeface="Calibri" charset="0"/>
                <a:cs typeface="Calibri" charset="0"/>
              </a:rPr>
              <a:t>Multipoint</a:t>
            </a:r>
          </a:p>
        </p:txBody>
      </p:sp>
      <p:sp>
        <p:nvSpPr>
          <p:cNvPr id="12" name="Freeform 11">
            <a:extLst>
              <a:ext uri="{FF2B5EF4-FFF2-40B4-BE49-F238E27FC236}">
                <a16:creationId xmlns:a16="http://schemas.microsoft.com/office/drawing/2014/main" id="{A54BA4EF-CF63-8043-90DF-346C848E7CFB}"/>
              </a:ext>
            </a:extLst>
          </p:cNvPr>
          <p:cNvSpPr/>
          <p:nvPr/>
        </p:nvSpPr>
        <p:spPr>
          <a:xfrm>
            <a:off x="1772419" y="1839700"/>
            <a:ext cx="3562469" cy="4263994"/>
          </a:xfrm>
          <a:custGeom>
            <a:avLst/>
            <a:gdLst>
              <a:gd name="connsiteX0" fmla="*/ 0 w 3584771"/>
              <a:gd name="connsiteY0" fmla="*/ 3700298 h 3975427"/>
              <a:gd name="connsiteX1" fmla="*/ 768743 w 3584771"/>
              <a:gd name="connsiteY1" fmla="*/ 3975427 h 3975427"/>
              <a:gd name="connsiteX2" fmla="*/ 1966364 w 3584771"/>
              <a:gd name="connsiteY2" fmla="*/ 3700298 h 3975427"/>
              <a:gd name="connsiteX3" fmla="*/ 2346690 w 3584771"/>
              <a:gd name="connsiteY3" fmla="*/ 2429849 h 3975427"/>
              <a:gd name="connsiteX4" fmla="*/ 2435702 w 3584771"/>
              <a:gd name="connsiteY4" fmla="*/ 949006 h 3975427"/>
              <a:gd name="connsiteX5" fmla="*/ 2419518 w 3584771"/>
              <a:gd name="connsiteY5" fmla="*/ 503944 h 3975427"/>
              <a:gd name="connsiteX6" fmla="*/ 2565175 w 3584771"/>
              <a:gd name="connsiteY6" fmla="*/ 115526 h 3975427"/>
              <a:gd name="connsiteX7" fmla="*/ 2969777 w 3584771"/>
              <a:gd name="connsiteY7" fmla="*/ 2238 h 3975427"/>
              <a:gd name="connsiteX8" fmla="*/ 3406747 w 3584771"/>
              <a:gd name="connsiteY8" fmla="*/ 66974 h 3975427"/>
              <a:gd name="connsiteX9" fmla="*/ 3584771 w 3584771"/>
              <a:gd name="connsiteY9" fmla="*/ 366380 h 3975427"/>
              <a:gd name="connsiteX0" fmla="*/ 0 w 3584771"/>
              <a:gd name="connsiteY0" fmla="*/ 3965861 h 4240990"/>
              <a:gd name="connsiteX1" fmla="*/ 768743 w 3584771"/>
              <a:gd name="connsiteY1" fmla="*/ 4240990 h 4240990"/>
              <a:gd name="connsiteX2" fmla="*/ 1966364 w 3584771"/>
              <a:gd name="connsiteY2" fmla="*/ 3965861 h 4240990"/>
              <a:gd name="connsiteX3" fmla="*/ 2346690 w 3584771"/>
              <a:gd name="connsiteY3" fmla="*/ 2695412 h 4240990"/>
              <a:gd name="connsiteX4" fmla="*/ 2435702 w 3584771"/>
              <a:gd name="connsiteY4" fmla="*/ 1214569 h 4240990"/>
              <a:gd name="connsiteX5" fmla="*/ 2419518 w 3584771"/>
              <a:gd name="connsiteY5" fmla="*/ 769507 h 4240990"/>
              <a:gd name="connsiteX6" fmla="*/ 2565175 w 3584771"/>
              <a:gd name="connsiteY6" fmla="*/ 381089 h 4240990"/>
              <a:gd name="connsiteX7" fmla="*/ 2873133 w 3584771"/>
              <a:gd name="connsiteY7" fmla="*/ 172 h 4240990"/>
              <a:gd name="connsiteX8" fmla="*/ 3406747 w 3584771"/>
              <a:gd name="connsiteY8" fmla="*/ 332537 h 4240990"/>
              <a:gd name="connsiteX9" fmla="*/ 3584771 w 3584771"/>
              <a:gd name="connsiteY9" fmla="*/ 631943 h 4240990"/>
              <a:gd name="connsiteX0" fmla="*/ 0 w 3584771"/>
              <a:gd name="connsiteY0" fmla="*/ 3965702 h 4240831"/>
              <a:gd name="connsiteX1" fmla="*/ 768743 w 3584771"/>
              <a:gd name="connsiteY1" fmla="*/ 4240831 h 4240831"/>
              <a:gd name="connsiteX2" fmla="*/ 1966364 w 3584771"/>
              <a:gd name="connsiteY2" fmla="*/ 3965702 h 4240831"/>
              <a:gd name="connsiteX3" fmla="*/ 2346690 w 3584771"/>
              <a:gd name="connsiteY3" fmla="*/ 2695253 h 4240831"/>
              <a:gd name="connsiteX4" fmla="*/ 2435702 w 3584771"/>
              <a:gd name="connsiteY4" fmla="*/ 1214410 h 4240831"/>
              <a:gd name="connsiteX5" fmla="*/ 2419518 w 3584771"/>
              <a:gd name="connsiteY5" fmla="*/ 769348 h 4240831"/>
              <a:gd name="connsiteX6" fmla="*/ 2446228 w 3584771"/>
              <a:gd name="connsiteY6" fmla="*/ 321457 h 4240831"/>
              <a:gd name="connsiteX7" fmla="*/ 2873133 w 3584771"/>
              <a:gd name="connsiteY7" fmla="*/ 13 h 4240831"/>
              <a:gd name="connsiteX8" fmla="*/ 3406747 w 3584771"/>
              <a:gd name="connsiteY8" fmla="*/ 332378 h 4240831"/>
              <a:gd name="connsiteX9" fmla="*/ 3584771 w 3584771"/>
              <a:gd name="connsiteY9" fmla="*/ 631784 h 4240831"/>
              <a:gd name="connsiteX0" fmla="*/ 0 w 3584771"/>
              <a:gd name="connsiteY0" fmla="*/ 3988865 h 4263994"/>
              <a:gd name="connsiteX1" fmla="*/ 768743 w 3584771"/>
              <a:gd name="connsiteY1" fmla="*/ 4263994 h 4263994"/>
              <a:gd name="connsiteX2" fmla="*/ 1966364 w 3584771"/>
              <a:gd name="connsiteY2" fmla="*/ 3988865 h 4263994"/>
              <a:gd name="connsiteX3" fmla="*/ 2346690 w 3584771"/>
              <a:gd name="connsiteY3" fmla="*/ 2718416 h 4263994"/>
              <a:gd name="connsiteX4" fmla="*/ 2435702 w 3584771"/>
              <a:gd name="connsiteY4" fmla="*/ 1237573 h 4263994"/>
              <a:gd name="connsiteX5" fmla="*/ 2419518 w 3584771"/>
              <a:gd name="connsiteY5" fmla="*/ 792511 h 4263994"/>
              <a:gd name="connsiteX6" fmla="*/ 2446228 w 3584771"/>
              <a:gd name="connsiteY6" fmla="*/ 344620 h 4263994"/>
              <a:gd name="connsiteX7" fmla="*/ 2873133 w 3584771"/>
              <a:gd name="connsiteY7" fmla="*/ 23176 h 4263994"/>
              <a:gd name="connsiteX8" fmla="*/ 3451352 w 3584771"/>
              <a:gd name="connsiteY8" fmla="*/ 65609 h 4263994"/>
              <a:gd name="connsiteX9" fmla="*/ 3584771 w 3584771"/>
              <a:gd name="connsiteY9" fmla="*/ 654947 h 4263994"/>
              <a:gd name="connsiteX0" fmla="*/ 0 w 3562469"/>
              <a:gd name="connsiteY0" fmla="*/ 3988865 h 4263994"/>
              <a:gd name="connsiteX1" fmla="*/ 768743 w 3562469"/>
              <a:gd name="connsiteY1" fmla="*/ 4263994 h 4263994"/>
              <a:gd name="connsiteX2" fmla="*/ 1966364 w 3562469"/>
              <a:gd name="connsiteY2" fmla="*/ 3988865 h 4263994"/>
              <a:gd name="connsiteX3" fmla="*/ 2346690 w 3562469"/>
              <a:gd name="connsiteY3" fmla="*/ 2718416 h 4263994"/>
              <a:gd name="connsiteX4" fmla="*/ 2435702 w 3562469"/>
              <a:gd name="connsiteY4" fmla="*/ 1237573 h 4263994"/>
              <a:gd name="connsiteX5" fmla="*/ 2419518 w 3562469"/>
              <a:gd name="connsiteY5" fmla="*/ 792511 h 4263994"/>
              <a:gd name="connsiteX6" fmla="*/ 2446228 w 3562469"/>
              <a:gd name="connsiteY6" fmla="*/ 344620 h 4263994"/>
              <a:gd name="connsiteX7" fmla="*/ 2873133 w 3562469"/>
              <a:gd name="connsiteY7" fmla="*/ 23176 h 4263994"/>
              <a:gd name="connsiteX8" fmla="*/ 3451352 w 3562469"/>
              <a:gd name="connsiteY8" fmla="*/ 65609 h 4263994"/>
              <a:gd name="connsiteX9" fmla="*/ 3562469 w 3562469"/>
              <a:gd name="connsiteY9" fmla="*/ 283240 h 426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2469" h="4263994">
                <a:moveTo>
                  <a:pt x="0" y="3988865"/>
                </a:moveTo>
                <a:cubicBezTo>
                  <a:pt x="220508" y="4126429"/>
                  <a:pt x="441016" y="4263994"/>
                  <a:pt x="768743" y="4263994"/>
                </a:cubicBezTo>
                <a:cubicBezTo>
                  <a:pt x="1096470" y="4263994"/>
                  <a:pt x="1703373" y="4246461"/>
                  <a:pt x="1966364" y="3988865"/>
                </a:cubicBezTo>
                <a:cubicBezTo>
                  <a:pt x="2229355" y="3731269"/>
                  <a:pt x="2268467" y="3176965"/>
                  <a:pt x="2346690" y="2718416"/>
                </a:cubicBezTo>
                <a:cubicBezTo>
                  <a:pt x="2424913" y="2259867"/>
                  <a:pt x="2423564" y="1558557"/>
                  <a:pt x="2435702" y="1237573"/>
                </a:cubicBezTo>
                <a:cubicBezTo>
                  <a:pt x="2447840" y="916589"/>
                  <a:pt x="2417764" y="941336"/>
                  <a:pt x="2419518" y="792511"/>
                </a:cubicBezTo>
                <a:cubicBezTo>
                  <a:pt x="2421272" y="643686"/>
                  <a:pt x="2370626" y="472843"/>
                  <a:pt x="2446228" y="344620"/>
                </a:cubicBezTo>
                <a:cubicBezTo>
                  <a:pt x="2521831" y="216397"/>
                  <a:pt x="2705612" y="69678"/>
                  <a:pt x="2873133" y="23176"/>
                </a:cubicBezTo>
                <a:cubicBezTo>
                  <a:pt x="3040654" y="-23326"/>
                  <a:pt x="3348853" y="4919"/>
                  <a:pt x="3451352" y="65609"/>
                </a:cubicBezTo>
                <a:cubicBezTo>
                  <a:pt x="3553851" y="126299"/>
                  <a:pt x="3524706" y="163882"/>
                  <a:pt x="3562469" y="283240"/>
                </a:cubicBezTo>
              </a:path>
            </a:pathLst>
          </a:custGeom>
          <a:noFill/>
          <a:ln w="10033">
            <a:solidFill>
              <a:schemeClr val="tx1"/>
            </a:solidFill>
            <a:tailEnd type="triangle" w="med"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0C2D4A-549D-0064-708D-B1F323354B44}"/>
              </a:ext>
            </a:extLst>
          </p:cNvPr>
          <p:cNvSpPr txBox="1"/>
          <p:nvPr/>
        </p:nvSpPr>
        <p:spPr>
          <a:xfrm>
            <a:off x="4783050" y="6092413"/>
            <a:ext cx="3743332" cy="246221"/>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000" b="1" dirty="0">
                <a:latin typeface="Calibri" charset="0"/>
                <a:ea typeface="Calibri" charset="0"/>
                <a:cs typeface="Calibri" charset="0"/>
              </a:rPr>
              <a:t>Put multipoint constraints into file name: </a:t>
            </a:r>
            <a:r>
              <a:rPr lang="en-US" sz="1000" b="1" dirty="0" err="1">
                <a:latin typeface="Calibri" charset="0"/>
                <a:ea typeface="Calibri" charset="0"/>
                <a:cs typeface="Calibri" charset="0"/>
              </a:rPr>
              <a:t>mpc_eps_all_loading.inp</a:t>
            </a:r>
            <a:endParaRPr lang="en-US" sz="1000" b="1" dirty="0">
              <a:latin typeface="Calibri" charset="0"/>
              <a:ea typeface="Calibri" charset="0"/>
              <a:cs typeface="Calibri" charset="0"/>
            </a:endParaRPr>
          </a:p>
        </p:txBody>
      </p:sp>
      <p:sp>
        <p:nvSpPr>
          <p:cNvPr id="4" name="TextBox 3">
            <a:extLst>
              <a:ext uri="{FF2B5EF4-FFF2-40B4-BE49-F238E27FC236}">
                <a16:creationId xmlns:a16="http://schemas.microsoft.com/office/drawing/2014/main" id="{D2650BBD-C6F0-1F3E-05E5-7C4D4EEE9E53}"/>
              </a:ext>
            </a:extLst>
          </p:cNvPr>
          <p:cNvSpPr txBox="1"/>
          <p:nvPr/>
        </p:nvSpPr>
        <p:spPr>
          <a:xfrm>
            <a:off x="54686" y="2029762"/>
            <a:ext cx="5161994" cy="3939540"/>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a:defRPr sz="1000" b="1">
                <a:latin typeface="Courier New" panose="02070309020205020404" pitchFamily="49" charset="0"/>
                <a:cs typeface="Courier New" panose="02070309020205020404" pitchFamily="49" charset="0"/>
              </a:defRPr>
            </a:lvl1pPr>
          </a:lstStyle>
          <a:p>
            <a:r>
              <a:rPr lang="en-US" dirty="0"/>
              <a:t>  15 1.0 u  - 13 1.0 u  - 28 1.0 u = 0.</a:t>
            </a:r>
          </a:p>
          <a:p>
            <a:r>
              <a:rPr lang="en-US" dirty="0"/>
              <a:t>  15 1.0 v  - 13 1.0 v  - 30 1.0 v = 0.</a:t>
            </a:r>
          </a:p>
          <a:p>
            <a:r>
              <a:rPr lang="en-US" dirty="0"/>
              <a:t>  15 1.0 w  - 13 1.0 w  - 32 1.0 w = 0.</a:t>
            </a:r>
          </a:p>
          <a:p>
            <a:r>
              <a:rPr lang="en-US" dirty="0"/>
              <a:t>  17 1.0 u  - 11 1.0 u  - 30 2.0 u = 0.</a:t>
            </a:r>
          </a:p>
          <a:p>
            <a:r>
              <a:rPr lang="en-US" dirty="0"/>
              <a:t>  17 1.0 v  - 11 1.0 v = 0.</a:t>
            </a:r>
          </a:p>
          <a:p>
            <a:r>
              <a:rPr lang="en-US" dirty="0"/>
              <a:t>  17 1.0 w  - 11 1.0 w  - 34 2.0 w = 0.</a:t>
            </a:r>
          </a:p>
          <a:p>
            <a:r>
              <a:rPr lang="en-US" dirty="0"/>
              <a:t>  23 1.0 u  - 5 1.0 u  - 32 4.0 u = 0.</a:t>
            </a:r>
          </a:p>
          <a:p>
            <a:r>
              <a:rPr lang="en-US" dirty="0"/>
              <a:t>  23 1.0 v  - 5 1.0 v  - 34 4.0 v = 0.</a:t>
            </a:r>
          </a:p>
          <a:p>
            <a:r>
              <a:rPr lang="en-US" dirty="0"/>
              <a:t>  23 1.0 w  - 5 1.0 w = 0.</a:t>
            </a:r>
          </a:p>
          <a:p>
            <a:r>
              <a:rPr lang="en-US" dirty="0"/>
              <a:t>  18 1.0 u  - 10 1.0 u  - 28 1.0 u  - 30 2.0 u = 0.</a:t>
            </a:r>
          </a:p>
          <a:p>
            <a:r>
              <a:rPr lang="en-US" dirty="0"/>
              <a:t>  18 1.0 v  - 10 1.0 v  - 30 1.0 v = 0.</a:t>
            </a:r>
          </a:p>
          <a:p>
            <a:r>
              <a:rPr lang="en-US" dirty="0"/>
              <a:t>  18 1.0 w  - 10 1.0 w  - 32 1.0 w  - 34 2.0 w = 0.</a:t>
            </a:r>
          </a:p>
          <a:p>
            <a:r>
              <a:rPr lang="en-US" dirty="0"/>
              <a:t>  12 1.0 u  - 16 1.0 u  - 28 1.0 u  + 30 2.0 u = 0.</a:t>
            </a:r>
          </a:p>
          <a:p>
            <a:r>
              <a:rPr lang="en-US" dirty="0"/>
              <a:t>  12 1.0 v  - 16 1.0 v  - 30 1.0 v = 0.</a:t>
            </a:r>
          </a:p>
          <a:p>
            <a:r>
              <a:rPr lang="en-US" dirty="0"/>
              <a:t>  12 1.0 w  - 16 1.0 w  - 32 1.0 w  + 34 2.0 w = 0.</a:t>
            </a:r>
          </a:p>
          <a:p>
            <a:r>
              <a:rPr lang="en-US" dirty="0"/>
              <a:t>  24 1.0 u  - 4 1.0 u  - 28 1.0 u  - 32 4.0 u = 0.</a:t>
            </a:r>
          </a:p>
          <a:p>
            <a:r>
              <a:rPr lang="en-US" dirty="0"/>
              <a:t>  24 1.0 v  - 4 1.0 v  - 30 1.0 v  - 34 4.0 v = 0.</a:t>
            </a:r>
          </a:p>
          <a:p>
            <a:r>
              <a:rPr lang="en-US" dirty="0"/>
              <a:t>  24 1.0 w  - 4 1.0 w  - 32 1.0 w = 0.</a:t>
            </a:r>
          </a:p>
          <a:p>
            <a:r>
              <a:rPr lang="en-US" dirty="0"/>
              <a:t>  6 1.0 u  - 22 1.0 u  - 28 1.0 u  + 32 4.0 u = 0.</a:t>
            </a:r>
          </a:p>
          <a:p>
            <a:r>
              <a:rPr lang="en-US" dirty="0"/>
              <a:t>  6 1.0 v  - 22 1.0 v  - 30 1.0 v  + 34 4.0 v = 0.</a:t>
            </a:r>
          </a:p>
          <a:p>
            <a:r>
              <a:rPr lang="en-US" dirty="0"/>
              <a:t>  6 1.0 w  - 22 1.0 w  - 32 1.0 w = 0.</a:t>
            </a:r>
          </a:p>
          <a:p>
            <a:r>
              <a:rPr lang="en-US" dirty="0"/>
              <a:t>  26 1.0 u  - 2 1.0 u  - 30 2.0 u  - 32 4.0 u = 0.</a:t>
            </a:r>
          </a:p>
          <a:p>
            <a:r>
              <a:rPr lang="en-US" dirty="0"/>
              <a:t>  26 1.0 v  - 2 1.0 v  - 34 4.0 v = 0.</a:t>
            </a:r>
          </a:p>
          <a:p>
            <a:r>
              <a:rPr lang="en-US" dirty="0"/>
              <a:t>  26 1.0 w  - 2 1.0 w  - 34 2.0 w = 0.</a:t>
            </a:r>
          </a:p>
          <a:p>
            <a:endParaRPr lang="en-US" dirty="0"/>
          </a:p>
        </p:txBody>
      </p:sp>
      <p:sp>
        <p:nvSpPr>
          <p:cNvPr id="6" name="TextBox 5">
            <a:extLst>
              <a:ext uri="{FF2B5EF4-FFF2-40B4-BE49-F238E27FC236}">
                <a16:creationId xmlns:a16="http://schemas.microsoft.com/office/drawing/2014/main" id="{E1B03139-B368-2529-E01E-42B8BE0A6AE6}"/>
              </a:ext>
            </a:extLst>
          </p:cNvPr>
          <p:cNvSpPr txBox="1"/>
          <p:nvPr/>
        </p:nvSpPr>
        <p:spPr>
          <a:xfrm>
            <a:off x="4031166" y="2123419"/>
            <a:ext cx="5112834" cy="2400657"/>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a:defRPr sz="1000" b="1">
                <a:latin typeface="Courier New" panose="02070309020205020404" pitchFamily="49" charset="0"/>
                <a:cs typeface="Courier New" panose="02070309020205020404" pitchFamily="49" charset="0"/>
              </a:defRPr>
            </a:lvl1pPr>
          </a:lstStyle>
          <a:p>
            <a:r>
              <a:rPr lang="en-US" dirty="0"/>
              <a:t>  8 1.0 u  - 20 1.0 u  - 30 2.0 u  + 32 4.0 u = 0.</a:t>
            </a:r>
          </a:p>
          <a:p>
            <a:r>
              <a:rPr lang="en-US" dirty="0"/>
              <a:t>  8 1.0 v  - 20 1.0 v  + 34 4.0 v = 0.</a:t>
            </a:r>
          </a:p>
          <a:p>
            <a:r>
              <a:rPr lang="en-US" dirty="0"/>
              <a:t>  8 1.0 w  - 20 1.0 w  - 34 2.0 w = 0.</a:t>
            </a:r>
          </a:p>
          <a:p>
            <a:r>
              <a:rPr lang="en-US" dirty="0"/>
              <a:t>  27 1.0 u  - 28 1.0 u  - 30 2.0 u  - 32 4.0 u = 0.</a:t>
            </a:r>
          </a:p>
          <a:p>
            <a:r>
              <a:rPr lang="en-US" dirty="0"/>
              <a:t>  27 1.0 v  - 30 1.0 v  - 34 4.0 v = 0.</a:t>
            </a:r>
          </a:p>
          <a:p>
            <a:r>
              <a:rPr lang="en-US" dirty="0"/>
              <a:t>  27 1.0 w  - 32 1.0 w  - 34 2.0 w = 0.</a:t>
            </a:r>
          </a:p>
          <a:p>
            <a:r>
              <a:rPr lang="en-US" dirty="0"/>
              <a:t>  9 1.0 u  - 19 1.0 u  - 28 1.0 u  - 30 2.0 u  + 32 4.0 u = 0.</a:t>
            </a:r>
          </a:p>
          <a:p>
            <a:r>
              <a:rPr lang="en-US" dirty="0"/>
              <a:t>  9 1.0 v  - 19 1.0 v  - 30 1.0 v  + 34 4.0 v = 0.</a:t>
            </a:r>
          </a:p>
          <a:p>
            <a:r>
              <a:rPr lang="en-US" dirty="0"/>
              <a:t>  9 1.0 w  - 19 1.0 w  - 32 1.0 w  - 34 2.0 w = 0.</a:t>
            </a:r>
          </a:p>
          <a:p>
            <a:r>
              <a:rPr lang="en-US" dirty="0"/>
              <a:t>  25 1.0 u  - 3 1.0 u  + 28 1.0 u  - 30 2.0 u  - 32 4.0 u = 0.</a:t>
            </a:r>
          </a:p>
          <a:p>
            <a:r>
              <a:rPr lang="en-US" dirty="0"/>
              <a:t>  25 1.0 v  - 3 1.0 v  + 30 1.0 v  - 34 4.0 v = 0.</a:t>
            </a:r>
          </a:p>
          <a:p>
            <a:r>
              <a:rPr lang="en-US" dirty="0"/>
              <a:t>  25 1.0 w  - 3 1.0 w  + 32 1.0 w  - 34 2.0 w = 0.</a:t>
            </a:r>
          </a:p>
          <a:p>
            <a:r>
              <a:rPr lang="en-US" dirty="0"/>
              <a:t>  21 1.0 u  - 7 1.0 u  - 28 1.0 u  + 30 2.0 u  - 32 4.0 u = 0.</a:t>
            </a:r>
          </a:p>
          <a:p>
            <a:r>
              <a:rPr lang="en-US" dirty="0"/>
              <a:t>  21 1.0 v  - 7 1.0 v  - 30 1.0 v  - 34 4.0 v = 0.</a:t>
            </a:r>
          </a:p>
          <a:p>
            <a:r>
              <a:rPr lang="en-US" dirty="0"/>
              <a:t>  21 1.0 w  - 7 1.0 w  - 32 1.0 w  + 34 2.0 w = 0.</a:t>
            </a:r>
          </a:p>
        </p:txBody>
      </p:sp>
      <p:pic>
        <p:nvPicPr>
          <p:cNvPr id="20" name="Picture 19">
            <a:extLst>
              <a:ext uri="{FF2B5EF4-FFF2-40B4-BE49-F238E27FC236}">
                <a16:creationId xmlns:a16="http://schemas.microsoft.com/office/drawing/2014/main" id="{799D9796-8137-CE91-56AA-44BA4AE1D3B0}"/>
              </a:ext>
            </a:extLst>
          </p:cNvPr>
          <p:cNvPicPr>
            <a:picLocks noChangeAspect="1"/>
          </p:cNvPicPr>
          <p:nvPr/>
        </p:nvPicPr>
        <p:blipFill>
          <a:blip r:embed="rId2"/>
          <a:stretch>
            <a:fillRect/>
          </a:stretch>
        </p:blipFill>
        <p:spPr>
          <a:xfrm>
            <a:off x="4839629" y="4734178"/>
            <a:ext cx="3374173" cy="1169713"/>
          </a:xfrm>
          <a:prstGeom prst="rect">
            <a:avLst/>
          </a:prstGeom>
        </p:spPr>
      </p:pic>
      <p:sp>
        <p:nvSpPr>
          <p:cNvPr id="3" name="Oval 2">
            <a:extLst>
              <a:ext uri="{FF2B5EF4-FFF2-40B4-BE49-F238E27FC236}">
                <a16:creationId xmlns:a16="http://schemas.microsoft.com/office/drawing/2014/main" id="{4439C2CB-AD49-3164-B5A1-262CD37F5FA1}"/>
              </a:ext>
            </a:extLst>
          </p:cNvPr>
          <p:cNvSpPr/>
          <p:nvPr/>
        </p:nvSpPr>
        <p:spPr>
          <a:xfrm>
            <a:off x="2209125" y="5036809"/>
            <a:ext cx="372233" cy="805642"/>
          </a:xfrm>
          <a:prstGeom prst="ellipse">
            <a:avLst/>
          </a:prstGeom>
          <a:noFill/>
          <a:ln w="9525">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CED7121-DCE8-DC11-C281-3EB914E04EFE}"/>
              </a:ext>
            </a:extLst>
          </p:cNvPr>
          <p:cNvSpPr txBox="1"/>
          <p:nvPr/>
        </p:nvSpPr>
        <p:spPr>
          <a:xfrm>
            <a:off x="1126136" y="6161758"/>
            <a:ext cx="2068195" cy="246221"/>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000" dirty="0">
                <a:latin typeface="Calibri" charset="0"/>
                <a:ea typeface="Calibri" charset="0"/>
                <a:cs typeface="Calibri" charset="0"/>
              </a:rPr>
              <a:t>The </a:t>
            </a:r>
            <a:r>
              <a:rPr lang="en-US" sz="1000" i="1" dirty="0">
                <a:latin typeface="Century Schoolbook" panose="02040604050505020304" pitchFamily="18" charset="0"/>
                <a:ea typeface="Calibri" charset="0"/>
                <a:cs typeface="Calibri" charset="0"/>
              </a:rPr>
              <a:t>L</a:t>
            </a:r>
            <a:r>
              <a:rPr lang="en-US" sz="1000" i="1" baseline="-25000" dirty="0">
                <a:latin typeface="Century Schoolbook" panose="02040604050505020304" pitchFamily="18" charset="0"/>
                <a:ea typeface="Calibri" charset="0"/>
                <a:cs typeface="Calibri" charset="0"/>
              </a:rPr>
              <a:t>x</a:t>
            </a:r>
            <a:r>
              <a:rPr lang="en-US" sz="1000" dirty="0">
                <a:latin typeface="Century Schoolbook" panose="02040604050505020304" pitchFamily="18" charset="0"/>
                <a:ea typeface="Calibri" charset="0"/>
                <a:cs typeface="Calibri" charset="0"/>
              </a:rPr>
              <a:t>,</a:t>
            </a:r>
            <a:r>
              <a:rPr lang="en-US" sz="1000" i="1" dirty="0">
                <a:latin typeface="Century Schoolbook" panose="02040604050505020304" pitchFamily="18" charset="0"/>
                <a:ea typeface="Calibri" charset="0"/>
                <a:cs typeface="Calibri" charset="0"/>
              </a:rPr>
              <a:t> L</a:t>
            </a:r>
            <a:r>
              <a:rPr lang="en-US" sz="1000" i="1" baseline="-25000" dirty="0">
                <a:latin typeface="Century Schoolbook" panose="02040604050505020304" pitchFamily="18" charset="0"/>
                <a:ea typeface="Calibri" charset="0"/>
                <a:cs typeface="Calibri" charset="0"/>
              </a:rPr>
              <a:t>y</a:t>
            </a:r>
            <a:r>
              <a:rPr lang="en-US" sz="1000" dirty="0">
                <a:latin typeface="Century Schoolbook" panose="02040604050505020304" pitchFamily="18" charset="0"/>
                <a:ea typeface="Calibri" charset="0"/>
                <a:cs typeface="Calibri" charset="0"/>
              </a:rPr>
              <a:t>,</a:t>
            </a:r>
            <a:r>
              <a:rPr lang="en-US" sz="1000" i="1" dirty="0">
                <a:latin typeface="Century Schoolbook" panose="02040604050505020304" pitchFamily="18" charset="0"/>
                <a:ea typeface="Calibri" charset="0"/>
                <a:cs typeface="Calibri" charset="0"/>
              </a:rPr>
              <a:t> </a:t>
            </a:r>
            <a:r>
              <a:rPr lang="en-US" sz="1000" i="1" dirty="0" err="1">
                <a:latin typeface="Century Schoolbook" panose="02040604050505020304" pitchFamily="18" charset="0"/>
                <a:ea typeface="Calibri" charset="0"/>
                <a:cs typeface="Calibri" charset="0"/>
              </a:rPr>
              <a:t>L</a:t>
            </a:r>
            <a:r>
              <a:rPr lang="en-US" sz="1000" i="1" baseline="-25000" dirty="0" err="1">
                <a:latin typeface="Century Schoolbook" panose="02040604050505020304" pitchFamily="18" charset="0"/>
                <a:ea typeface="Calibri" charset="0"/>
                <a:cs typeface="Calibri" charset="0"/>
              </a:rPr>
              <a:t>z</a:t>
            </a:r>
            <a:r>
              <a:rPr lang="en-US" sz="1000" i="1" dirty="0">
                <a:latin typeface="Century Schoolbook" panose="02040604050505020304" pitchFamily="18" charset="0"/>
                <a:ea typeface="Calibri" charset="0"/>
                <a:cs typeface="Calibri" charset="0"/>
              </a:rPr>
              <a:t> </a:t>
            </a:r>
            <a:r>
              <a:rPr lang="en-US" sz="1000" dirty="0">
                <a:latin typeface="Calibri" charset="0"/>
                <a:ea typeface="Calibri" charset="0"/>
                <a:cs typeface="Calibri" charset="0"/>
              </a:rPr>
              <a:t>values apparent here</a:t>
            </a:r>
          </a:p>
        </p:txBody>
      </p:sp>
      <p:cxnSp>
        <p:nvCxnSpPr>
          <p:cNvPr id="8" name="Straight Connector 7">
            <a:extLst>
              <a:ext uri="{FF2B5EF4-FFF2-40B4-BE49-F238E27FC236}">
                <a16:creationId xmlns:a16="http://schemas.microsoft.com/office/drawing/2014/main" id="{B9C2D43F-E91B-0B40-7525-E8C081AFE057}"/>
              </a:ext>
            </a:extLst>
          </p:cNvPr>
          <p:cNvCxnSpPr>
            <a:stCxn id="3" idx="4"/>
          </p:cNvCxnSpPr>
          <p:nvPr/>
        </p:nvCxnSpPr>
        <p:spPr>
          <a:xfrm flipH="1">
            <a:off x="2006600" y="5842451"/>
            <a:ext cx="388642" cy="37307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9629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0E33-4C8A-711C-BF8A-02E5E12B82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0C74B-2F12-42D5-EFDE-BA5F7C3B700D}"/>
              </a:ext>
            </a:extLst>
          </p:cNvPr>
          <p:cNvSpPr>
            <a:spLocks noGrp="1"/>
          </p:cNvSpPr>
          <p:nvPr>
            <p:ph type="title"/>
          </p:nvPr>
        </p:nvSpPr>
        <p:spPr/>
        <p:txBody>
          <a:bodyPr/>
          <a:lstStyle/>
          <a:p>
            <a:r>
              <a:rPr lang="en-US" dirty="0"/>
              <a:t>Complete Input File (1)</a:t>
            </a:r>
          </a:p>
        </p:txBody>
      </p:sp>
      <p:sp>
        <p:nvSpPr>
          <p:cNvPr id="4" name="TextBox 3">
            <a:extLst>
              <a:ext uri="{FF2B5EF4-FFF2-40B4-BE49-F238E27FC236}">
                <a16:creationId xmlns:a16="http://schemas.microsoft.com/office/drawing/2014/main" id="{1491E94E-100F-1C04-0051-FD4BBBA4C56A}"/>
              </a:ext>
            </a:extLst>
          </p:cNvPr>
          <p:cNvSpPr txBox="1"/>
          <p:nvPr/>
        </p:nvSpPr>
        <p:spPr>
          <a:xfrm>
            <a:off x="299405" y="1366205"/>
            <a:ext cx="7881642" cy="5173852"/>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3D rectangular prism RVE. Lx = 1, Ly = 2, </a:t>
            </a:r>
            <a:r>
              <a:rPr lang="en-US" sz="1000" b="1" dirty="0" err="1">
                <a:latin typeface="Courier New" panose="02070309020205020404" pitchFamily="49" charset="0"/>
                <a:cs typeface="Courier New" panose="02070309020205020404" pitchFamily="49" charset="0"/>
              </a:rPr>
              <a:t>Lz</a:t>
            </a:r>
            <a:r>
              <a:rPr lang="en-US" sz="1000" b="1" dirty="0">
                <a:latin typeface="Courier New" panose="02070309020205020404" pitchFamily="49" charset="0"/>
                <a:cs typeface="Courier New" panose="02070309020205020404" pitchFamily="49" charset="0"/>
              </a:rPr>
              <a:t> = 4</a:t>
            </a:r>
          </a:p>
          <a:p>
            <a:pPr>
              <a:lnSpc>
                <a:spcPts val="1100"/>
              </a:lnSpc>
            </a:pP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     Periodic boundary conditions (PBCs) applied to enforce the</a:t>
            </a:r>
          </a:p>
          <a:p>
            <a:pPr>
              <a:lnSpc>
                <a:spcPts val="1100"/>
              </a:lnSpc>
            </a:pPr>
            <a:r>
              <a:rPr lang="en-US" sz="1000" b="1" dirty="0">
                <a:latin typeface="Courier New" panose="02070309020205020404" pitchFamily="49" charset="0"/>
                <a:cs typeface="Courier New" panose="02070309020205020404" pitchFamily="49" charset="0"/>
              </a:rPr>
              <a:t>!     RVE macroscale strain tensor:</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0.1 0.2 0.5  #   </a:t>
            </a:r>
            <a:r>
              <a:rPr lang="en-US" sz="1000" b="1" dirty="0" err="1">
                <a:latin typeface="Courier New" panose="02070309020205020404" pitchFamily="49" charset="0"/>
                <a:cs typeface="Courier New" panose="02070309020205020404" pitchFamily="49" charset="0"/>
              </a:rPr>
              <a:t>eps_xx</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eps_xy</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eps_xz</a:t>
            </a:r>
            <a:r>
              <a:rPr lang="en-US" sz="1000" b="1" dirty="0">
                <a:latin typeface="Courier New" panose="02070309020205020404" pitchFamily="49" charset="0"/>
                <a:cs typeface="Courier New" panose="02070309020205020404" pitchFamily="49" charset="0"/>
              </a:rPr>
              <a:t>  alternate notation: </a:t>
            </a:r>
            <a:r>
              <a:rPr lang="en-US" sz="1000" b="1" dirty="0" err="1">
                <a:latin typeface="Courier New" panose="02070309020205020404" pitchFamily="49" charset="0"/>
                <a:cs typeface="Courier New" panose="02070309020205020404" pitchFamily="49" charset="0"/>
              </a:rPr>
              <a:t>eps_11</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eps_12</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eps_13</a:t>
            </a:r>
            <a:endParaRPr lang="en-US" sz="1000" b="1" dirty="0">
              <a:latin typeface="Courier New" panose="02070309020205020404" pitchFamily="49" charset="0"/>
              <a:cs typeface="Courier New" panose="02070309020205020404" pitchFamily="49" charset="0"/>
            </a:endParaRPr>
          </a:p>
          <a:p>
            <a:pPr>
              <a:lnSpc>
                <a:spcPts val="1100"/>
              </a:lnSpc>
            </a:pPr>
            <a:r>
              <a:rPr lang="en-US" sz="1000" b="1" dirty="0">
                <a:latin typeface="Courier New" panose="02070309020205020404" pitchFamily="49" charset="0"/>
                <a:cs typeface="Courier New" panose="02070309020205020404" pitchFamily="49" charset="0"/>
              </a:rPr>
              <a:t>!        0.2 0.0 0.3  #   </a:t>
            </a:r>
            <a:r>
              <a:rPr lang="en-US" sz="1000" b="1" dirty="0" err="1">
                <a:latin typeface="Courier New" panose="02070309020205020404" pitchFamily="49" charset="0"/>
                <a:cs typeface="Courier New" panose="02070309020205020404" pitchFamily="49" charset="0"/>
              </a:rPr>
              <a:t>eps_xy</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eps_yy</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eps_yz</a:t>
            </a:r>
            <a:endParaRPr lang="en-US" sz="1000" b="1" dirty="0">
              <a:latin typeface="Courier New" panose="02070309020205020404" pitchFamily="49" charset="0"/>
              <a:cs typeface="Courier New" panose="02070309020205020404" pitchFamily="49" charset="0"/>
            </a:endParaRPr>
          </a:p>
          <a:p>
            <a:pPr>
              <a:lnSpc>
                <a:spcPts val="1100"/>
              </a:lnSpc>
            </a:pPr>
            <a:r>
              <a:rPr lang="en-US" sz="1000" b="1" dirty="0">
                <a:latin typeface="Courier New" panose="02070309020205020404" pitchFamily="49" charset="0"/>
                <a:cs typeface="Courier New" panose="02070309020205020404" pitchFamily="49" charset="0"/>
              </a:rPr>
              <a:t>!        0.5 0.3 0.0          </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    Note    *****</a:t>
            </a:r>
          </a:p>
          <a:p>
            <a:pPr>
              <a:lnSpc>
                <a:spcPts val="1100"/>
              </a:lnSpc>
            </a:pP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         WARP3D outputs the engineering definition of shear strains, i.e.,</a:t>
            </a:r>
          </a:p>
          <a:p>
            <a:pPr>
              <a:lnSpc>
                <a:spcPts val="1100"/>
              </a:lnSpc>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gamma_xy</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gamma_yz</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gamma_xz</a:t>
            </a: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         The printed results should thus be </a:t>
            </a:r>
            <a:r>
              <a:rPr lang="en-US" sz="1000" b="1" dirty="0" err="1">
                <a:latin typeface="Courier New" panose="02070309020205020404" pitchFamily="49" charset="0"/>
                <a:cs typeface="Courier New" panose="02070309020205020404" pitchFamily="49" charset="0"/>
              </a:rPr>
              <a:t>gamma_xy</a:t>
            </a:r>
            <a:r>
              <a:rPr lang="en-US" sz="1000" b="1" dirty="0">
                <a:latin typeface="Courier New" panose="02070309020205020404" pitchFamily="49" charset="0"/>
                <a:cs typeface="Courier New" panose="02070309020205020404" pitchFamily="49" charset="0"/>
              </a:rPr>
              <a:t> = 0.4, </a:t>
            </a:r>
          </a:p>
          <a:p>
            <a:pPr>
              <a:lnSpc>
                <a:spcPts val="1100"/>
              </a:lnSpc>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gamma_yz</a:t>
            </a:r>
            <a:r>
              <a:rPr lang="en-US" sz="1000" b="1" dirty="0">
                <a:latin typeface="Courier New" panose="02070309020205020404" pitchFamily="49" charset="0"/>
                <a:cs typeface="Courier New" panose="02070309020205020404" pitchFamily="49" charset="0"/>
              </a:rPr>
              <a:t> = 0.6 and </a:t>
            </a:r>
            <a:r>
              <a:rPr lang="en-US" sz="1000" b="1" dirty="0" err="1">
                <a:latin typeface="Courier New" panose="02070309020205020404" pitchFamily="49" charset="0"/>
                <a:cs typeface="Courier New" panose="02070309020205020404" pitchFamily="49" charset="0"/>
              </a:rPr>
              <a:t>gamma</a:t>
            </a:r>
            <a:r>
              <a:rPr lang="en-US" sz="1000" b="1" err="1">
                <a:latin typeface="Courier New" panose="02070309020205020404" pitchFamily="49" charset="0"/>
                <a:cs typeface="Courier New" panose="02070309020205020404" pitchFamily="49" charset="0"/>
              </a:rPr>
              <a:t>_</a:t>
            </a:r>
            <a:r>
              <a:rPr lang="en-US" sz="1000" b="1">
                <a:latin typeface="Courier New" panose="02070309020205020404" pitchFamily="49" charset="0"/>
                <a:cs typeface="Courier New" panose="02070309020205020404" pitchFamily="49" charset="0"/>
              </a:rPr>
              <a:t>xz </a:t>
            </a:r>
            <a:r>
              <a:rPr lang="en-US" sz="1000" b="1" dirty="0">
                <a:latin typeface="Courier New" panose="02070309020205020404" pitchFamily="49" charset="0"/>
                <a:cs typeface="Courier New" panose="02070309020205020404" pitchFamily="49" charset="0"/>
              </a:rPr>
              <a:t>= 1.0</a:t>
            </a:r>
          </a:p>
          <a:p>
            <a:pPr>
              <a:lnSpc>
                <a:spcPts val="1100"/>
              </a:lnSpc>
            </a:pP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 material steel</a:t>
            </a:r>
          </a:p>
          <a:p>
            <a:pPr>
              <a:lnSpc>
                <a:spcPts val="1100"/>
              </a:lnSpc>
            </a:pPr>
            <a:r>
              <a:rPr lang="en-US" sz="1000" b="1" dirty="0">
                <a:latin typeface="Courier New" panose="02070309020205020404" pitchFamily="49" charset="0"/>
                <a:cs typeface="Courier New" panose="02070309020205020404" pitchFamily="49" charset="0"/>
              </a:rPr>
              <a:t>    properties mises e 30000  nu 0.3 </a:t>
            </a:r>
            <a:r>
              <a:rPr lang="en-US" sz="1000" b="1" dirty="0" err="1">
                <a:latin typeface="Courier New" panose="02070309020205020404" pitchFamily="49" charset="0"/>
                <a:cs typeface="Courier New" panose="02070309020205020404" pitchFamily="49" charset="0"/>
              </a:rPr>
              <a:t>n_power</a:t>
            </a:r>
            <a:r>
              <a:rPr lang="en-US" sz="1000" b="1" dirty="0">
                <a:latin typeface="Courier New" panose="02070309020205020404" pitchFamily="49" charset="0"/>
                <a:cs typeface="Courier New" panose="02070309020205020404" pitchFamily="49" charset="0"/>
              </a:rPr>
              <a:t> 10 </a:t>
            </a:r>
            <a:r>
              <a:rPr lang="en-US" sz="1000" b="1" dirty="0" err="1">
                <a:latin typeface="Courier New" panose="02070309020205020404" pitchFamily="49" charset="0"/>
                <a:cs typeface="Courier New" panose="02070309020205020404" pitchFamily="49" charset="0"/>
              </a:rPr>
              <a:t>yld_pt</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60.e10</a:t>
            </a:r>
            <a:r>
              <a:rPr lang="en-US" sz="1000" b="1" dirty="0">
                <a:latin typeface="Courier New" panose="02070309020205020404" pitchFamily="49" charset="0"/>
                <a:cs typeface="Courier New" panose="02070309020205020404" pitchFamily="49" charset="0"/>
              </a:rPr>
              <a:t>  $ linear-elastic</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material </a:t>
            </a:r>
            <a:r>
              <a:rPr lang="en-US" sz="1000" b="1" dirty="0" err="1">
                <a:latin typeface="Courier New" panose="02070309020205020404" pitchFamily="49" charset="0"/>
                <a:cs typeface="Courier New" panose="02070309020205020404" pitchFamily="49" charset="0"/>
              </a:rPr>
              <a:t>rve_link</a:t>
            </a:r>
            <a:endParaRPr lang="en-US" sz="1000" b="1" dirty="0">
              <a:latin typeface="Courier New" panose="02070309020205020404" pitchFamily="49" charset="0"/>
              <a:cs typeface="Courier New" panose="02070309020205020404" pitchFamily="49" charset="0"/>
            </a:endParaRPr>
          </a:p>
          <a:p>
            <a:pPr>
              <a:lnSpc>
                <a:spcPts val="1100"/>
              </a:lnSpc>
            </a:pPr>
            <a:r>
              <a:rPr lang="en-US" sz="1000" b="1" dirty="0">
                <a:latin typeface="Courier New" panose="02070309020205020404" pitchFamily="49" charset="0"/>
                <a:cs typeface="Courier New" panose="02070309020205020404" pitchFamily="49" charset="0"/>
              </a:rPr>
              <a:t>     properties link </a:t>
            </a:r>
            <a:r>
              <a:rPr lang="en-US" sz="1000" b="1" dirty="0" err="1">
                <a:latin typeface="Courier New" panose="02070309020205020404" pitchFamily="49" charset="0"/>
                <a:cs typeface="Courier New" panose="02070309020205020404" pitchFamily="49" charset="0"/>
              </a:rPr>
              <a:t>stiff_link</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1.0e10</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mass_link</a:t>
            </a:r>
            <a:r>
              <a:rPr lang="en-US" sz="1000" b="1" dirty="0">
                <a:latin typeface="Courier New" panose="02070309020205020404" pitchFamily="49" charset="0"/>
                <a:cs typeface="Courier New" panose="02070309020205020404" pitchFamily="49" charset="0"/>
              </a:rPr>
              <a:t> 0.0</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structure prism</a:t>
            </a:r>
          </a:p>
          <a:p>
            <a:pPr>
              <a:lnSpc>
                <a:spcPts val="1100"/>
              </a:lnSpc>
            </a:pP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 number of nodes 35 elements 12</a:t>
            </a:r>
          </a:p>
          <a:p>
            <a:pPr>
              <a:lnSpc>
                <a:spcPts val="1100"/>
              </a:lnSpc>
            </a:pP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elements</a:t>
            </a:r>
          </a:p>
          <a:p>
            <a:pPr>
              <a:lnSpc>
                <a:spcPts val="1100"/>
              </a:lnSpc>
            </a:pPr>
            <a:r>
              <a:rPr lang="en-US" sz="1000" b="1" dirty="0">
                <a:latin typeface="Courier New" panose="02070309020205020404" pitchFamily="49" charset="0"/>
                <a:cs typeface="Courier New" panose="02070309020205020404" pitchFamily="49" charset="0"/>
              </a:rPr>
              <a:t>    1-8 type </a:t>
            </a:r>
            <a:r>
              <a:rPr lang="en-US" sz="1000" b="1" dirty="0" err="1">
                <a:latin typeface="Courier New" panose="02070309020205020404" pitchFamily="49" charset="0"/>
                <a:cs typeface="Courier New" panose="02070309020205020404" pitchFamily="49" charset="0"/>
              </a:rPr>
              <a:t>l3disop</a:t>
            </a:r>
            <a:r>
              <a:rPr lang="en-US" sz="1000" b="1" dirty="0">
                <a:latin typeface="Courier New" panose="02070309020205020404" pitchFamily="49" charset="0"/>
                <a:cs typeface="Courier New" panose="02070309020205020404" pitchFamily="49" charset="0"/>
              </a:rPr>
              <a:t> linear material steel order </a:t>
            </a:r>
            <a:r>
              <a:rPr lang="en-US" sz="1000" b="1" dirty="0" err="1">
                <a:latin typeface="Courier New" panose="02070309020205020404" pitchFamily="49" charset="0"/>
                <a:cs typeface="Courier New" panose="02070309020205020404" pitchFamily="49" charset="0"/>
              </a:rPr>
              <a:t>2x2x2</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bbar</a:t>
            </a: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center_output</a:t>
            </a:r>
            <a:r>
              <a:rPr lang="en-US" sz="1000" b="1" dirty="0">
                <a:latin typeface="Courier New" panose="02070309020205020404" pitchFamily="49" charset="0"/>
                <a:cs typeface="Courier New" panose="02070309020205020404" pitchFamily="49" charset="0"/>
              </a:rPr>
              <a:t> short</a:t>
            </a:r>
          </a:p>
          <a:p>
            <a:pPr>
              <a:lnSpc>
                <a:spcPts val="1100"/>
              </a:lnSpc>
            </a:pPr>
            <a:r>
              <a:rPr lang="en-US" sz="1000" b="1" dirty="0">
                <a:latin typeface="Courier New" panose="02070309020205020404" pitchFamily="49" charset="0"/>
                <a:cs typeface="Courier New" panose="02070309020205020404" pitchFamily="49" charset="0"/>
              </a:rPr>
              <a:t>    9 10 11 12 type </a:t>
            </a:r>
            <a:r>
              <a:rPr lang="en-US" sz="1000" b="1" dirty="0" err="1">
                <a:latin typeface="Courier New" panose="02070309020205020404" pitchFamily="49" charset="0"/>
                <a:cs typeface="Courier New" panose="02070309020205020404" pitchFamily="49" charset="0"/>
              </a:rPr>
              <a:t>link2</a:t>
            </a:r>
            <a:r>
              <a:rPr lang="en-US" sz="1000" b="1" dirty="0">
                <a:latin typeface="Courier New" panose="02070309020205020404" pitchFamily="49" charset="0"/>
                <a:cs typeface="Courier New" panose="02070309020205020404" pitchFamily="49" charset="0"/>
              </a:rPr>
              <a:t> material </a:t>
            </a:r>
            <a:r>
              <a:rPr lang="en-US" sz="1000" b="1" dirty="0" err="1">
                <a:latin typeface="Courier New" panose="02070309020205020404" pitchFamily="49" charset="0"/>
                <a:cs typeface="Courier New" panose="02070309020205020404" pitchFamily="49" charset="0"/>
              </a:rPr>
              <a:t>rve_link</a:t>
            </a:r>
            <a:endParaRPr lang="en-US" sz="1000" b="1" dirty="0">
              <a:latin typeface="Courier New" panose="02070309020205020404" pitchFamily="49" charset="0"/>
              <a:cs typeface="Courier New" panose="02070309020205020404" pitchFamily="49" charset="0"/>
            </a:endParaRPr>
          </a:p>
          <a:p>
            <a:pPr>
              <a:lnSpc>
                <a:spcPts val="1100"/>
              </a:lnSpc>
            </a:pPr>
            <a:r>
              <a:rPr lang="en-US" sz="1000" b="1" dirty="0">
                <a:latin typeface="Courier New" panose="02070309020205020404" pitchFamily="49" charset="0"/>
                <a:cs typeface="Courier New" panose="02070309020205020404" pitchFamily="49" charset="0"/>
              </a:rPr>
              <a:t>! </a:t>
            </a:r>
          </a:p>
          <a:p>
            <a:pPr>
              <a:lnSpc>
                <a:spcPts val="1100"/>
              </a:lnSpc>
            </a:pPr>
            <a:r>
              <a:rPr lang="en-US" sz="1000" b="1" dirty="0">
                <a:latin typeface="Courier New" panose="02070309020205020404" pitchFamily="49" charset="0"/>
                <a:cs typeface="Courier New" panose="02070309020205020404" pitchFamily="49" charset="0"/>
              </a:rPr>
              <a:t>*echo off</a:t>
            </a:r>
          </a:p>
          <a:p>
            <a:pPr>
              <a:lnSpc>
                <a:spcPts val="1100"/>
              </a:lnSpc>
            </a:pPr>
            <a:r>
              <a:rPr lang="en-US" sz="1000" b="1" dirty="0">
                <a:latin typeface="Courier New" panose="02070309020205020404" pitchFamily="49" charset="0"/>
                <a:cs typeface="Courier New" panose="02070309020205020404" pitchFamily="49" charset="0"/>
              </a:rPr>
              <a:t> *input from file "</a:t>
            </a:r>
            <a:r>
              <a:rPr lang="en-US" sz="1000" b="1" dirty="0" err="1">
                <a:latin typeface="Courier New" panose="02070309020205020404" pitchFamily="49" charset="0"/>
                <a:cs typeface="Courier New" panose="02070309020205020404" pitchFamily="49" charset="0"/>
              </a:rPr>
              <a:t>coords_incid.inp</a:t>
            </a:r>
            <a:r>
              <a:rPr lang="en-US" sz="1000" b="1" dirty="0">
                <a:latin typeface="Courier New" panose="02070309020205020404" pitchFamily="49" charset="0"/>
                <a:cs typeface="Courier New" panose="02070309020205020404" pitchFamily="49" charset="0"/>
              </a:rPr>
              <a:t>"</a:t>
            </a:r>
          </a:p>
          <a:p>
            <a:pPr>
              <a:lnSpc>
                <a:spcPts val="1100"/>
              </a:lnSpc>
            </a:pPr>
            <a:r>
              <a:rPr lang="en-US" sz="1000" b="1" dirty="0">
                <a:latin typeface="Courier New" panose="02070309020205020404" pitchFamily="49" charset="0"/>
                <a:cs typeface="Courier New" panose="02070309020205020404" pitchFamily="49" charset="0"/>
              </a:rPr>
              <a:t>*echo on </a:t>
            </a:r>
          </a:p>
          <a:p>
            <a:pPr>
              <a:lnSpc>
                <a:spcPts val="1100"/>
              </a:lnSpc>
            </a:pPr>
            <a:r>
              <a:rPr lang="en-US" sz="1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4414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A19F5-6E6A-0D6A-15CE-823E25778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9E79C-93B7-F2A7-999E-130E2C09DBBC}"/>
              </a:ext>
            </a:extLst>
          </p:cNvPr>
          <p:cNvSpPr>
            <a:spLocks noGrp="1"/>
          </p:cNvSpPr>
          <p:nvPr>
            <p:ph type="title"/>
          </p:nvPr>
        </p:nvSpPr>
        <p:spPr/>
        <p:txBody>
          <a:bodyPr/>
          <a:lstStyle/>
          <a:p>
            <a:r>
              <a:rPr lang="en-US" dirty="0"/>
              <a:t>RVEs and PBCs</a:t>
            </a:r>
          </a:p>
        </p:txBody>
      </p:sp>
      <p:pic>
        <p:nvPicPr>
          <p:cNvPr id="4" name="Picture 3">
            <a:extLst>
              <a:ext uri="{FF2B5EF4-FFF2-40B4-BE49-F238E27FC236}">
                <a16:creationId xmlns:a16="http://schemas.microsoft.com/office/drawing/2014/main" id="{EAA5CB57-2A16-EAA8-A92D-ED9E8167710E}"/>
              </a:ext>
            </a:extLst>
          </p:cNvPr>
          <p:cNvPicPr>
            <a:picLocks noChangeAspect="1"/>
          </p:cNvPicPr>
          <p:nvPr/>
        </p:nvPicPr>
        <p:blipFill>
          <a:blip r:embed="rId2"/>
          <a:srcRect l="53262"/>
          <a:stretch>
            <a:fillRect/>
          </a:stretch>
        </p:blipFill>
        <p:spPr>
          <a:xfrm>
            <a:off x="1632376" y="1028281"/>
            <a:ext cx="2768987" cy="2610473"/>
          </a:xfrm>
          <a:prstGeom prst="rect">
            <a:avLst/>
          </a:prstGeom>
        </p:spPr>
      </p:pic>
      <p:sp>
        <p:nvSpPr>
          <p:cNvPr id="16" name="TextBox 15">
            <a:extLst>
              <a:ext uri="{FF2B5EF4-FFF2-40B4-BE49-F238E27FC236}">
                <a16:creationId xmlns:a16="http://schemas.microsoft.com/office/drawing/2014/main" id="{6B5969DE-766E-1B23-E824-B73450FBB64B}"/>
              </a:ext>
            </a:extLst>
          </p:cNvPr>
          <p:cNvSpPr txBox="1"/>
          <p:nvPr/>
        </p:nvSpPr>
        <p:spPr>
          <a:xfrm>
            <a:off x="416784" y="1414355"/>
            <a:ext cx="1918009" cy="584775"/>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b="1" dirty="0">
                <a:latin typeface="Calibri" charset="0"/>
                <a:ea typeface="Calibri" charset="0"/>
                <a:cs typeface="Calibri" charset="0"/>
              </a:rPr>
              <a:t>3D RVE meshed with finite elements</a:t>
            </a:r>
          </a:p>
        </p:txBody>
      </p:sp>
      <p:pic>
        <p:nvPicPr>
          <p:cNvPr id="21" name="Picture 20">
            <a:extLst>
              <a:ext uri="{FF2B5EF4-FFF2-40B4-BE49-F238E27FC236}">
                <a16:creationId xmlns:a16="http://schemas.microsoft.com/office/drawing/2014/main" id="{06A3C4B4-F5DC-14EE-D590-C91FE4BA1D0C}"/>
              </a:ext>
            </a:extLst>
          </p:cNvPr>
          <p:cNvPicPr>
            <a:picLocks noChangeAspect="1"/>
          </p:cNvPicPr>
          <p:nvPr/>
        </p:nvPicPr>
        <p:blipFill>
          <a:blip r:embed="rId3"/>
          <a:stretch>
            <a:fillRect/>
          </a:stretch>
        </p:blipFill>
        <p:spPr>
          <a:xfrm>
            <a:off x="5921588" y="3306150"/>
            <a:ext cx="228600" cy="165100"/>
          </a:xfrm>
          <a:prstGeom prst="rect">
            <a:avLst/>
          </a:prstGeom>
        </p:spPr>
      </p:pic>
      <p:sp>
        <p:nvSpPr>
          <p:cNvPr id="22" name="TextBox 21">
            <a:extLst>
              <a:ext uri="{FF2B5EF4-FFF2-40B4-BE49-F238E27FC236}">
                <a16:creationId xmlns:a16="http://schemas.microsoft.com/office/drawing/2014/main" id="{E7B03987-8EF4-95CC-6566-A1703E0C692E}"/>
              </a:ext>
            </a:extLst>
          </p:cNvPr>
          <p:cNvSpPr txBox="1"/>
          <p:nvPr/>
        </p:nvSpPr>
        <p:spPr>
          <a:xfrm>
            <a:off x="6262163" y="3185394"/>
            <a:ext cx="2881837" cy="40011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b="1" dirty="0">
                <a:latin typeface="Calibri" charset="0"/>
                <a:ea typeface="Calibri" charset="0"/>
                <a:cs typeface="Calibri" charset="0"/>
              </a:rPr>
              <a:t>Strain tensor computed for example at integration points of the macroscale finite element model</a:t>
            </a:r>
          </a:p>
        </p:txBody>
      </p:sp>
      <p:pic>
        <p:nvPicPr>
          <p:cNvPr id="23" name="Picture 22">
            <a:extLst>
              <a:ext uri="{FF2B5EF4-FFF2-40B4-BE49-F238E27FC236}">
                <a16:creationId xmlns:a16="http://schemas.microsoft.com/office/drawing/2014/main" id="{B13C6571-77CE-4260-2881-A7F3A058E233}"/>
              </a:ext>
            </a:extLst>
          </p:cNvPr>
          <p:cNvPicPr>
            <a:picLocks noChangeAspect="1"/>
          </p:cNvPicPr>
          <p:nvPr/>
        </p:nvPicPr>
        <p:blipFill>
          <a:blip r:embed="rId4"/>
          <a:stretch>
            <a:fillRect/>
          </a:stretch>
        </p:blipFill>
        <p:spPr>
          <a:xfrm>
            <a:off x="5940638" y="3694537"/>
            <a:ext cx="190500" cy="215900"/>
          </a:xfrm>
          <a:prstGeom prst="rect">
            <a:avLst/>
          </a:prstGeom>
        </p:spPr>
      </p:pic>
      <p:sp>
        <p:nvSpPr>
          <p:cNvPr id="24" name="TextBox 23">
            <a:extLst>
              <a:ext uri="{FF2B5EF4-FFF2-40B4-BE49-F238E27FC236}">
                <a16:creationId xmlns:a16="http://schemas.microsoft.com/office/drawing/2014/main" id="{D4C3176A-F3AE-E7CF-3971-9293EABD738E}"/>
              </a:ext>
            </a:extLst>
          </p:cNvPr>
          <p:cNvSpPr txBox="1"/>
          <p:nvPr/>
        </p:nvSpPr>
        <p:spPr>
          <a:xfrm>
            <a:off x="6262163" y="3601920"/>
            <a:ext cx="2768986" cy="707886"/>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b="1" dirty="0">
                <a:latin typeface="Calibri" charset="0"/>
                <a:ea typeface="Calibri" charset="0"/>
                <a:cs typeface="Calibri" charset="0"/>
              </a:rPr>
              <a:t>Periodic part of the total displacement field. Must be identical at matching points (node pairs) on (+,-) surfaces, </a:t>
            </a:r>
            <a:r>
              <a:rPr lang="en-US" sz="1000" b="1" i="1" dirty="0">
                <a:latin typeface="Calibri" charset="0"/>
                <a:ea typeface="Calibri" charset="0"/>
                <a:cs typeface="Calibri" charset="0"/>
              </a:rPr>
              <a:t>e.g</a:t>
            </a:r>
            <a:r>
              <a:rPr lang="en-US" sz="1000" b="1" dirty="0">
                <a:latin typeface="Calibri" charset="0"/>
                <a:ea typeface="Calibri" charset="0"/>
                <a:cs typeface="Calibri" charset="0"/>
              </a:rPr>
              <a:t>., (+,-) </a:t>
            </a:r>
            <a:r>
              <a:rPr lang="en-US" sz="1000" b="1" i="1" dirty="0">
                <a:latin typeface="Century Schoolbook" panose="02040604050505020304" pitchFamily="18" charset="0"/>
                <a:ea typeface="Calibri" charset="0"/>
                <a:cs typeface="Calibri" charset="0"/>
              </a:rPr>
              <a:t>x</a:t>
            </a:r>
            <a:r>
              <a:rPr lang="en-US" sz="1000" b="1" dirty="0">
                <a:latin typeface="Calibri" charset="0"/>
                <a:ea typeface="Calibri" charset="0"/>
                <a:cs typeface="Calibri" charset="0"/>
              </a:rPr>
              <a:t> faces as marked</a:t>
            </a:r>
          </a:p>
        </p:txBody>
      </p:sp>
      <p:pic>
        <p:nvPicPr>
          <p:cNvPr id="25" name="Picture 24">
            <a:extLst>
              <a:ext uri="{FF2B5EF4-FFF2-40B4-BE49-F238E27FC236}">
                <a16:creationId xmlns:a16="http://schemas.microsoft.com/office/drawing/2014/main" id="{CEFC65F3-72B3-8D84-DB66-C02A8F745B8D}"/>
              </a:ext>
            </a:extLst>
          </p:cNvPr>
          <p:cNvPicPr>
            <a:picLocks noChangeAspect="1"/>
          </p:cNvPicPr>
          <p:nvPr/>
        </p:nvPicPr>
        <p:blipFill>
          <a:blip r:embed="rId5"/>
          <a:stretch>
            <a:fillRect/>
          </a:stretch>
        </p:blipFill>
        <p:spPr>
          <a:xfrm>
            <a:off x="958522" y="2732620"/>
            <a:ext cx="808887" cy="668502"/>
          </a:xfrm>
          <a:prstGeom prst="rect">
            <a:avLst/>
          </a:prstGeom>
        </p:spPr>
      </p:pic>
      <p:pic>
        <p:nvPicPr>
          <p:cNvPr id="26" name="Picture 25">
            <a:extLst>
              <a:ext uri="{FF2B5EF4-FFF2-40B4-BE49-F238E27FC236}">
                <a16:creationId xmlns:a16="http://schemas.microsoft.com/office/drawing/2014/main" id="{13795B26-0685-0176-2D31-664C34E550FA}"/>
              </a:ext>
            </a:extLst>
          </p:cNvPr>
          <p:cNvPicPr>
            <a:picLocks noChangeAspect="1"/>
          </p:cNvPicPr>
          <p:nvPr/>
        </p:nvPicPr>
        <p:blipFill>
          <a:blip r:embed="rId6"/>
          <a:stretch>
            <a:fillRect/>
          </a:stretch>
        </p:blipFill>
        <p:spPr>
          <a:xfrm>
            <a:off x="3895607" y="3222179"/>
            <a:ext cx="228600" cy="241300"/>
          </a:xfrm>
          <a:prstGeom prst="rect">
            <a:avLst/>
          </a:prstGeom>
        </p:spPr>
      </p:pic>
      <p:pic>
        <p:nvPicPr>
          <p:cNvPr id="27" name="Picture 26">
            <a:extLst>
              <a:ext uri="{FF2B5EF4-FFF2-40B4-BE49-F238E27FC236}">
                <a16:creationId xmlns:a16="http://schemas.microsoft.com/office/drawing/2014/main" id="{0E1F7B41-8C0D-6949-F130-377936327C85}"/>
              </a:ext>
            </a:extLst>
          </p:cNvPr>
          <p:cNvPicPr>
            <a:picLocks noChangeAspect="1"/>
          </p:cNvPicPr>
          <p:nvPr/>
        </p:nvPicPr>
        <p:blipFill>
          <a:blip r:embed="rId7"/>
          <a:stretch>
            <a:fillRect/>
          </a:stretch>
        </p:blipFill>
        <p:spPr>
          <a:xfrm>
            <a:off x="1624942" y="2710927"/>
            <a:ext cx="228600" cy="190500"/>
          </a:xfrm>
          <a:prstGeom prst="rect">
            <a:avLst/>
          </a:prstGeom>
        </p:spPr>
      </p:pic>
      <p:cxnSp>
        <p:nvCxnSpPr>
          <p:cNvPr id="29" name="Straight Connector 28">
            <a:extLst>
              <a:ext uri="{FF2B5EF4-FFF2-40B4-BE49-F238E27FC236}">
                <a16:creationId xmlns:a16="http://schemas.microsoft.com/office/drawing/2014/main" id="{FC4CD9FF-6F3D-5AD2-408D-FD7FBF3A3CAA}"/>
              </a:ext>
            </a:extLst>
          </p:cNvPr>
          <p:cNvCxnSpPr/>
          <p:nvPr/>
        </p:nvCxnSpPr>
        <p:spPr>
          <a:xfrm flipH="1" flipV="1">
            <a:off x="3611253" y="2623683"/>
            <a:ext cx="267629" cy="6204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Freeform 30">
            <a:extLst>
              <a:ext uri="{FF2B5EF4-FFF2-40B4-BE49-F238E27FC236}">
                <a16:creationId xmlns:a16="http://schemas.microsoft.com/office/drawing/2014/main" id="{64DE12E2-1232-CA7B-5F84-23AB82AD8182}"/>
              </a:ext>
            </a:extLst>
          </p:cNvPr>
          <p:cNvSpPr/>
          <p:nvPr/>
        </p:nvSpPr>
        <p:spPr>
          <a:xfrm>
            <a:off x="3514609" y="2534474"/>
            <a:ext cx="223024" cy="193288"/>
          </a:xfrm>
          <a:custGeom>
            <a:avLst/>
            <a:gdLst>
              <a:gd name="connsiteX0" fmla="*/ 0 w 223024"/>
              <a:gd name="connsiteY0" fmla="*/ 193288 h 193288"/>
              <a:gd name="connsiteX1" fmla="*/ 22303 w 223024"/>
              <a:gd name="connsiteY1" fmla="*/ 126381 h 193288"/>
              <a:gd name="connsiteX2" fmla="*/ 52039 w 223024"/>
              <a:gd name="connsiteY2" fmla="*/ 89210 h 193288"/>
              <a:gd name="connsiteX3" fmla="*/ 141249 w 223024"/>
              <a:gd name="connsiteY3" fmla="*/ 81776 h 193288"/>
              <a:gd name="connsiteX4" fmla="*/ 163551 w 223024"/>
              <a:gd name="connsiteY4" fmla="*/ 74342 h 193288"/>
              <a:gd name="connsiteX5" fmla="*/ 215590 w 223024"/>
              <a:gd name="connsiteY5" fmla="*/ 14868 h 193288"/>
              <a:gd name="connsiteX6" fmla="*/ 223024 w 223024"/>
              <a:gd name="connsiteY6" fmla="*/ 0 h 19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024" h="193288">
                <a:moveTo>
                  <a:pt x="0" y="193288"/>
                </a:moveTo>
                <a:cubicBezTo>
                  <a:pt x="16944" y="74678"/>
                  <a:pt x="-8364" y="177492"/>
                  <a:pt x="22303" y="126381"/>
                </a:cubicBezTo>
                <a:cubicBezTo>
                  <a:pt x="33846" y="107142"/>
                  <a:pt x="21753" y="95267"/>
                  <a:pt x="52039" y="89210"/>
                </a:cubicBezTo>
                <a:cubicBezTo>
                  <a:pt x="81299" y="83358"/>
                  <a:pt x="111512" y="84254"/>
                  <a:pt x="141249" y="81776"/>
                </a:cubicBezTo>
                <a:cubicBezTo>
                  <a:pt x="148683" y="79298"/>
                  <a:pt x="157282" y="79044"/>
                  <a:pt x="163551" y="74342"/>
                </a:cubicBezTo>
                <a:cubicBezTo>
                  <a:pt x="186414" y="57194"/>
                  <a:pt x="201520" y="38319"/>
                  <a:pt x="215590" y="14868"/>
                </a:cubicBezTo>
                <a:cubicBezTo>
                  <a:pt x="218441" y="10117"/>
                  <a:pt x="220546" y="4956"/>
                  <a:pt x="223024" y="0"/>
                </a:cubicBezTo>
              </a:path>
            </a:pathLst>
          </a:cu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ADEDB45-C66F-990A-4434-8286A70FF401}"/>
              </a:ext>
            </a:extLst>
          </p:cNvPr>
          <p:cNvCxnSpPr>
            <a:cxnSpLocks/>
          </p:cNvCxnSpPr>
          <p:nvPr/>
        </p:nvCxnSpPr>
        <p:spPr>
          <a:xfrm flipV="1">
            <a:off x="1980968" y="2727762"/>
            <a:ext cx="308634" cy="12430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Freeform 32">
            <a:extLst>
              <a:ext uri="{FF2B5EF4-FFF2-40B4-BE49-F238E27FC236}">
                <a16:creationId xmlns:a16="http://schemas.microsoft.com/office/drawing/2014/main" id="{0C3B7A32-54B1-AAEC-6189-6D18CE419739}"/>
              </a:ext>
            </a:extLst>
          </p:cNvPr>
          <p:cNvSpPr/>
          <p:nvPr/>
        </p:nvSpPr>
        <p:spPr>
          <a:xfrm rot="19594216">
            <a:off x="2497877" y="2441857"/>
            <a:ext cx="223024" cy="349452"/>
          </a:xfrm>
          <a:custGeom>
            <a:avLst/>
            <a:gdLst>
              <a:gd name="connsiteX0" fmla="*/ 0 w 223024"/>
              <a:gd name="connsiteY0" fmla="*/ 193288 h 193288"/>
              <a:gd name="connsiteX1" fmla="*/ 22303 w 223024"/>
              <a:gd name="connsiteY1" fmla="*/ 126381 h 193288"/>
              <a:gd name="connsiteX2" fmla="*/ 52039 w 223024"/>
              <a:gd name="connsiteY2" fmla="*/ 89210 h 193288"/>
              <a:gd name="connsiteX3" fmla="*/ 141249 w 223024"/>
              <a:gd name="connsiteY3" fmla="*/ 81776 h 193288"/>
              <a:gd name="connsiteX4" fmla="*/ 163551 w 223024"/>
              <a:gd name="connsiteY4" fmla="*/ 74342 h 193288"/>
              <a:gd name="connsiteX5" fmla="*/ 215590 w 223024"/>
              <a:gd name="connsiteY5" fmla="*/ 14868 h 193288"/>
              <a:gd name="connsiteX6" fmla="*/ 223024 w 223024"/>
              <a:gd name="connsiteY6" fmla="*/ 0 h 19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024" h="193288">
                <a:moveTo>
                  <a:pt x="0" y="193288"/>
                </a:moveTo>
                <a:cubicBezTo>
                  <a:pt x="16944" y="74678"/>
                  <a:pt x="-8364" y="177492"/>
                  <a:pt x="22303" y="126381"/>
                </a:cubicBezTo>
                <a:cubicBezTo>
                  <a:pt x="33846" y="107142"/>
                  <a:pt x="21753" y="95267"/>
                  <a:pt x="52039" y="89210"/>
                </a:cubicBezTo>
                <a:cubicBezTo>
                  <a:pt x="81299" y="83358"/>
                  <a:pt x="111512" y="84254"/>
                  <a:pt x="141249" y="81776"/>
                </a:cubicBezTo>
                <a:cubicBezTo>
                  <a:pt x="148683" y="79298"/>
                  <a:pt x="157282" y="79044"/>
                  <a:pt x="163551" y="74342"/>
                </a:cubicBezTo>
                <a:cubicBezTo>
                  <a:pt x="186414" y="57194"/>
                  <a:pt x="201520" y="38319"/>
                  <a:pt x="215590" y="14868"/>
                </a:cubicBezTo>
                <a:cubicBezTo>
                  <a:pt x="218441" y="10117"/>
                  <a:pt x="220546" y="4956"/>
                  <a:pt x="223024" y="0"/>
                </a:cubicBezTo>
              </a:path>
            </a:pathLst>
          </a:custGeom>
          <a:noFill/>
          <a:ln w="63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D7866F2A-6F3D-F2C4-BD28-AEBDECD5232A}"/>
              </a:ext>
            </a:extLst>
          </p:cNvPr>
          <p:cNvCxnSpPr>
            <a:cxnSpLocks/>
          </p:cNvCxnSpPr>
          <p:nvPr/>
        </p:nvCxnSpPr>
        <p:spPr>
          <a:xfrm flipV="1">
            <a:off x="2289602" y="2604612"/>
            <a:ext cx="308634" cy="124306"/>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31397C8F-E3B8-0399-10F2-56C83B078E7D}"/>
              </a:ext>
            </a:extLst>
          </p:cNvPr>
          <p:cNvSpPr txBox="1"/>
          <p:nvPr/>
        </p:nvSpPr>
        <p:spPr>
          <a:xfrm>
            <a:off x="6126666" y="5239707"/>
            <a:ext cx="2900011" cy="1015663"/>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1000">
                <a:latin typeface="Calibri" charset="0"/>
                <a:ea typeface="Calibri" charset="0"/>
                <a:cs typeface="Calibri" charset="0"/>
              </a:defRPr>
            </a:lvl1pPr>
          </a:lstStyle>
          <a:p>
            <a:r>
              <a:rPr lang="en-US" b="1" u="sng" dirty="0"/>
              <a:t>One of first to employ this notation</a:t>
            </a:r>
            <a:r>
              <a:rPr lang="en-US" b="1" dirty="0"/>
              <a:t>:</a:t>
            </a:r>
          </a:p>
          <a:p>
            <a:r>
              <a:rPr lang="en-US" b="1" dirty="0"/>
              <a:t>P.M. </a:t>
            </a:r>
            <a:r>
              <a:rPr lang="en-US" b="1" dirty="0" err="1"/>
              <a:t>Suquet</a:t>
            </a:r>
            <a:r>
              <a:rPr lang="en-US" b="1" dirty="0"/>
              <a:t>. Elements of homogenization for inelastic solid mechanics. In Homogenization Techniques for Composite Media. Edited by Sanchez-Palencia and A. Zaoui). Lecture Notes in Physics, 272, 1987.</a:t>
            </a:r>
          </a:p>
        </p:txBody>
      </p:sp>
      <p:pic>
        <p:nvPicPr>
          <p:cNvPr id="39" name="Picture 38">
            <a:extLst>
              <a:ext uri="{FF2B5EF4-FFF2-40B4-BE49-F238E27FC236}">
                <a16:creationId xmlns:a16="http://schemas.microsoft.com/office/drawing/2014/main" id="{C71CA19E-F755-4F09-052C-B6ED2AB536BE}"/>
              </a:ext>
            </a:extLst>
          </p:cNvPr>
          <p:cNvPicPr>
            <a:picLocks noChangeAspect="1"/>
          </p:cNvPicPr>
          <p:nvPr/>
        </p:nvPicPr>
        <p:blipFill>
          <a:blip r:embed="rId8"/>
          <a:srcRect l="22222" t="58586" r="22626" b="21900"/>
          <a:stretch>
            <a:fillRect/>
          </a:stretch>
        </p:blipFill>
        <p:spPr>
          <a:xfrm>
            <a:off x="5117260" y="1360215"/>
            <a:ext cx="3782291" cy="1731819"/>
          </a:xfrm>
          <a:prstGeom prst="rect">
            <a:avLst/>
          </a:prstGeom>
        </p:spPr>
      </p:pic>
      <p:pic>
        <p:nvPicPr>
          <p:cNvPr id="41" name="Picture 40">
            <a:extLst>
              <a:ext uri="{FF2B5EF4-FFF2-40B4-BE49-F238E27FC236}">
                <a16:creationId xmlns:a16="http://schemas.microsoft.com/office/drawing/2014/main" id="{770ACF96-0400-56D8-6CDA-83241476D844}"/>
              </a:ext>
            </a:extLst>
          </p:cNvPr>
          <p:cNvPicPr>
            <a:picLocks noChangeAspect="1"/>
          </p:cNvPicPr>
          <p:nvPr/>
        </p:nvPicPr>
        <p:blipFill>
          <a:blip r:embed="rId9"/>
          <a:stretch>
            <a:fillRect/>
          </a:stretch>
        </p:blipFill>
        <p:spPr>
          <a:xfrm>
            <a:off x="1362965" y="3986309"/>
            <a:ext cx="3702253" cy="2042275"/>
          </a:xfrm>
          <a:prstGeom prst="rect">
            <a:avLst/>
          </a:prstGeom>
        </p:spPr>
      </p:pic>
      <p:cxnSp>
        <p:nvCxnSpPr>
          <p:cNvPr id="43" name="Straight Connector 42">
            <a:extLst>
              <a:ext uri="{FF2B5EF4-FFF2-40B4-BE49-F238E27FC236}">
                <a16:creationId xmlns:a16="http://schemas.microsoft.com/office/drawing/2014/main" id="{78D746F8-F36C-E53A-6127-A6D7FB6D7E9F}"/>
              </a:ext>
            </a:extLst>
          </p:cNvPr>
          <p:cNvCxnSpPr/>
          <p:nvPr/>
        </p:nvCxnSpPr>
        <p:spPr>
          <a:xfrm>
            <a:off x="3895607" y="2409329"/>
            <a:ext cx="1494149" cy="22178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618A329A-5C05-9C18-E980-662E1111FC99}"/>
              </a:ext>
            </a:extLst>
          </p:cNvPr>
          <p:cNvSpPr txBox="1"/>
          <p:nvPr/>
        </p:nvSpPr>
        <p:spPr>
          <a:xfrm>
            <a:off x="1179261" y="5367313"/>
            <a:ext cx="393056" cy="52322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800" dirty="0">
                <a:latin typeface="Calibri" charset="0"/>
                <a:ea typeface="Calibri" charset="0"/>
                <a:cs typeface="Calibri" charset="0"/>
              </a:rPr>
              <a:t>A</a:t>
            </a:r>
          </a:p>
        </p:txBody>
      </p:sp>
      <p:sp>
        <p:nvSpPr>
          <p:cNvPr id="45" name="Left Brace 44">
            <a:extLst>
              <a:ext uri="{FF2B5EF4-FFF2-40B4-BE49-F238E27FC236}">
                <a16:creationId xmlns:a16="http://schemas.microsoft.com/office/drawing/2014/main" id="{012D2F70-7E0C-7034-FBB0-CFA0872D5F0D}"/>
              </a:ext>
            </a:extLst>
          </p:cNvPr>
          <p:cNvSpPr/>
          <p:nvPr/>
        </p:nvSpPr>
        <p:spPr>
          <a:xfrm>
            <a:off x="1591945" y="5345011"/>
            <a:ext cx="140333" cy="640080"/>
          </a:xfrm>
          <a:prstGeom prst="leftBrac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6D62305C-D332-0927-5649-DA8489E22FB2}"/>
              </a:ext>
            </a:extLst>
          </p:cNvPr>
          <p:cNvSpPr txBox="1"/>
          <p:nvPr/>
        </p:nvSpPr>
        <p:spPr>
          <a:xfrm>
            <a:off x="4062186" y="3516115"/>
            <a:ext cx="851515" cy="246221"/>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000" dirty="0">
                <a:latin typeface="Calibri" charset="0"/>
                <a:ea typeface="Calibri" charset="0"/>
                <a:cs typeface="Calibri" charset="0"/>
              </a:rPr>
              <a:t>Periodic part</a:t>
            </a:r>
          </a:p>
        </p:txBody>
      </p:sp>
      <p:sp>
        <p:nvSpPr>
          <p:cNvPr id="47" name="Left Brace 46">
            <a:extLst>
              <a:ext uri="{FF2B5EF4-FFF2-40B4-BE49-F238E27FC236}">
                <a16:creationId xmlns:a16="http://schemas.microsoft.com/office/drawing/2014/main" id="{EFF2B154-8D96-48A6-7EF3-F41D3100307F}"/>
              </a:ext>
            </a:extLst>
          </p:cNvPr>
          <p:cNvSpPr/>
          <p:nvPr/>
        </p:nvSpPr>
        <p:spPr>
          <a:xfrm rot="5400000">
            <a:off x="3501684" y="3454076"/>
            <a:ext cx="172481" cy="786712"/>
          </a:xfrm>
          <a:prstGeom prst="leftBrac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6198C38C-79D6-B102-7B46-4C7B579DBD9A}"/>
              </a:ext>
            </a:extLst>
          </p:cNvPr>
          <p:cNvCxnSpPr>
            <a:cxnSpLocks/>
            <a:endCxn id="46" idx="1"/>
          </p:cNvCxnSpPr>
          <p:nvPr/>
        </p:nvCxnSpPr>
        <p:spPr>
          <a:xfrm flipV="1">
            <a:off x="3587924" y="3639226"/>
            <a:ext cx="474262" cy="12234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58F3BF59-7370-7A49-A3C7-C04B15EE36F1}"/>
              </a:ext>
            </a:extLst>
          </p:cNvPr>
          <p:cNvSpPr>
            <a:spLocks noChangeAspect="1"/>
          </p:cNvSpPr>
          <p:nvPr/>
        </p:nvSpPr>
        <p:spPr>
          <a:xfrm>
            <a:off x="1115117" y="5433333"/>
            <a:ext cx="457200" cy="4572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955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F3B6-D0AE-1229-125B-4AA1F232C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21D88-1EAA-12DC-125C-2C0950EE969B}"/>
              </a:ext>
            </a:extLst>
          </p:cNvPr>
          <p:cNvSpPr>
            <a:spLocks noGrp="1"/>
          </p:cNvSpPr>
          <p:nvPr>
            <p:ph type="title"/>
          </p:nvPr>
        </p:nvSpPr>
        <p:spPr/>
        <p:txBody>
          <a:bodyPr/>
          <a:lstStyle/>
          <a:p>
            <a:r>
              <a:rPr lang="en-US" dirty="0"/>
              <a:t>Complete Input File (2)</a:t>
            </a:r>
          </a:p>
        </p:txBody>
      </p:sp>
      <p:sp>
        <p:nvSpPr>
          <p:cNvPr id="4" name="TextBox 3">
            <a:extLst>
              <a:ext uri="{FF2B5EF4-FFF2-40B4-BE49-F238E27FC236}">
                <a16:creationId xmlns:a16="http://schemas.microsoft.com/office/drawing/2014/main" id="{5D6BEBE0-BE36-6AB9-5A89-6FA1E3DA0C2D}"/>
              </a:ext>
            </a:extLst>
          </p:cNvPr>
          <p:cNvSpPr txBox="1"/>
          <p:nvPr/>
        </p:nvSpPr>
        <p:spPr>
          <a:xfrm>
            <a:off x="493612" y="1471475"/>
            <a:ext cx="6234289" cy="3561231"/>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p>
            <a:pPr>
              <a:lnSpc>
                <a:spcPts val="1000"/>
              </a:lnSpc>
            </a:pPr>
            <a:r>
              <a:rPr lang="en-US" sz="1000" b="1" dirty="0">
                <a:latin typeface="Courier New" panose="02070309020205020404" pitchFamily="49" charset="0"/>
                <a:cs typeface="Courier New" panose="02070309020205020404" pitchFamily="49" charset="0"/>
              </a:rPr>
              <a:t> blocking automatic </a:t>
            </a: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 constraints</a:t>
            </a:r>
          </a:p>
          <a:p>
            <a:pPr>
              <a:lnSpc>
                <a:spcPts val="1000"/>
              </a:lnSpc>
            </a:pPr>
            <a:r>
              <a:rPr lang="en-US" sz="1000" b="1" dirty="0">
                <a:latin typeface="Courier New" panose="02070309020205020404" pitchFamily="49" charset="0"/>
                <a:cs typeface="Courier New" panose="02070309020205020404" pitchFamily="49" charset="0"/>
              </a:rPr>
              <a:t>! </a:t>
            </a:r>
          </a:p>
          <a:p>
            <a:pPr>
              <a:lnSpc>
                <a:spcPts val="1000"/>
              </a:lnSpc>
            </a:pPr>
            <a:r>
              <a:rPr lang="en-US" sz="1000" b="1" dirty="0">
                <a:latin typeface="Courier New" panose="02070309020205020404" pitchFamily="49" charset="0"/>
                <a:cs typeface="Courier New" panose="02070309020205020404" pitchFamily="49" charset="0"/>
              </a:rPr>
              <a:t>  1 u 0.0  v 0.0  w 0.0 $ non-zero displacements on dummy nodes are</a:t>
            </a:r>
          </a:p>
          <a:p>
            <a:pPr>
              <a:lnSpc>
                <a:spcPts val="1000"/>
              </a:lnSpc>
            </a:pPr>
            <a:r>
              <a:rPr lang="en-US" sz="1000" b="1" dirty="0">
                <a:latin typeface="Courier New" panose="02070309020205020404" pitchFamily="49" charset="0"/>
                <a:cs typeface="Courier New" panose="02070309020205020404" pitchFamily="49" charset="0"/>
              </a:rPr>
              <a:t>!                       $ sufficient to prevent rigid rotations  </a:t>
            </a: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 set node 29 u = </a:t>
            </a:r>
            <a:r>
              <a:rPr lang="en-US" sz="1000" b="1" dirty="0" err="1">
                <a:latin typeface="Courier New" panose="02070309020205020404" pitchFamily="49" charset="0"/>
                <a:cs typeface="Courier New" panose="02070309020205020404" pitchFamily="49" charset="0"/>
              </a:rPr>
              <a:t>eps_11</a:t>
            </a:r>
            <a:r>
              <a:rPr lang="en-US" sz="1000" b="1" dirty="0">
                <a:latin typeface="Courier New" panose="02070309020205020404" pitchFamily="49" charset="0"/>
                <a:cs typeface="Courier New" panose="02070309020205020404" pitchFamily="49" charset="0"/>
              </a:rPr>
              <a:t> value</a:t>
            </a:r>
          </a:p>
          <a:p>
            <a:pPr>
              <a:lnSpc>
                <a:spcPts val="1000"/>
              </a:lnSpc>
            </a:pPr>
            <a:r>
              <a:rPr lang="en-US" sz="1000" b="1" dirty="0">
                <a:latin typeface="Courier New" panose="02070309020205020404" pitchFamily="49" charset="0"/>
                <a:cs typeface="Courier New" panose="02070309020205020404" pitchFamily="49" charset="0"/>
              </a:rPr>
              <a:t>! set node 31 u, v = </a:t>
            </a:r>
            <a:r>
              <a:rPr lang="en-US" sz="1000" b="1" dirty="0" err="1">
                <a:latin typeface="Courier New" panose="02070309020205020404" pitchFamily="49" charset="0"/>
                <a:cs typeface="Courier New" panose="02070309020205020404" pitchFamily="49" charset="0"/>
              </a:rPr>
              <a:t>eps_12</a:t>
            </a:r>
            <a:r>
              <a:rPr lang="en-US" sz="1000" b="1" dirty="0">
                <a:latin typeface="Courier New" panose="02070309020205020404" pitchFamily="49" charset="0"/>
                <a:cs typeface="Courier New" panose="02070309020205020404" pitchFamily="49" charset="0"/>
              </a:rPr>
              <a:t> value</a:t>
            </a:r>
          </a:p>
          <a:p>
            <a:pPr>
              <a:lnSpc>
                <a:spcPts val="1000"/>
              </a:lnSpc>
            </a:pPr>
            <a:r>
              <a:rPr lang="en-US" sz="1000" b="1" dirty="0">
                <a:latin typeface="Courier New" panose="02070309020205020404" pitchFamily="49" charset="0"/>
                <a:cs typeface="Courier New" panose="02070309020205020404" pitchFamily="49" charset="0"/>
              </a:rPr>
              <a:t>! set node 33 u, w = </a:t>
            </a:r>
            <a:r>
              <a:rPr lang="en-US" sz="1000" b="1" dirty="0" err="1">
                <a:latin typeface="Courier New" panose="02070309020205020404" pitchFamily="49" charset="0"/>
                <a:cs typeface="Courier New" panose="02070309020205020404" pitchFamily="49" charset="0"/>
              </a:rPr>
              <a:t>eps_13</a:t>
            </a:r>
            <a:r>
              <a:rPr lang="en-US" sz="1000" b="1" dirty="0">
                <a:latin typeface="Courier New" panose="02070309020205020404" pitchFamily="49" charset="0"/>
                <a:cs typeface="Courier New" panose="02070309020205020404" pitchFamily="49" charset="0"/>
              </a:rPr>
              <a:t> value</a:t>
            </a:r>
          </a:p>
          <a:p>
            <a:pPr>
              <a:lnSpc>
                <a:spcPts val="1000"/>
              </a:lnSpc>
            </a:pPr>
            <a:r>
              <a:rPr lang="en-US" sz="1000" b="1" dirty="0">
                <a:latin typeface="Courier New" panose="02070309020205020404" pitchFamily="49" charset="0"/>
                <a:cs typeface="Courier New" panose="02070309020205020404" pitchFamily="49" charset="0"/>
              </a:rPr>
              <a:t>! set node 35 u, w = </a:t>
            </a:r>
            <a:r>
              <a:rPr lang="en-US" sz="1000" b="1" dirty="0" err="1">
                <a:latin typeface="Courier New" panose="02070309020205020404" pitchFamily="49" charset="0"/>
                <a:cs typeface="Courier New" panose="02070309020205020404" pitchFamily="49" charset="0"/>
              </a:rPr>
              <a:t>eps_23</a:t>
            </a:r>
            <a:r>
              <a:rPr lang="en-US" sz="1000" b="1" dirty="0">
                <a:latin typeface="Courier New" panose="02070309020205020404" pitchFamily="49" charset="0"/>
                <a:cs typeface="Courier New" panose="02070309020205020404" pitchFamily="49" charset="0"/>
              </a:rPr>
              <a:t> value</a:t>
            </a: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   29   u 0.1  v  0.0  w 0.0</a:t>
            </a:r>
          </a:p>
          <a:p>
            <a:pPr>
              <a:lnSpc>
                <a:spcPts val="1000"/>
              </a:lnSpc>
            </a:pPr>
            <a:r>
              <a:rPr lang="en-US" sz="1000" b="1" dirty="0">
                <a:latin typeface="Courier New" panose="02070309020205020404" pitchFamily="49" charset="0"/>
                <a:cs typeface="Courier New" panose="02070309020205020404" pitchFamily="49" charset="0"/>
              </a:rPr>
              <a:t>   31   u 0.2  v  0.2  w 0.0</a:t>
            </a:r>
          </a:p>
          <a:p>
            <a:pPr>
              <a:lnSpc>
                <a:spcPts val="1000"/>
              </a:lnSpc>
            </a:pPr>
            <a:r>
              <a:rPr lang="en-US" sz="1000" b="1" dirty="0">
                <a:latin typeface="Courier New" panose="02070309020205020404" pitchFamily="49" charset="0"/>
                <a:cs typeface="Courier New" panose="02070309020205020404" pitchFamily="49" charset="0"/>
              </a:rPr>
              <a:t>   33   u 0.5  v  0.0  w 0.5</a:t>
            </a:r>
          </a:p>
          <a:p>
            <a:pPr>
              <a:lnSpc>
                <a:spcPts val="1000"/>
              </a:lnSpc>
            </a:pPr>
            <a:r>
              <a:rPr lang="en-US" sz="1000" b="1" dirty="0">
                <a:latin typeface="Courier New" panose="02070309020205020404" pitchFamily="49" charset="0"/>
                <a:cs typeface="Courier New" panose="02070309020205020404" pitchFamily="49" charset="0"/>
              </a:rPr>
              <a:t>   35   u 0.0  v  0.3  w 0.3  </a:t>
            </a:r>
          </a:p>
          <a:p>
            <a:pPr>
              <a:lnSpc>
                <a:spcPts val="1000"/>
              </a:lnSpc>
            </a:pPr>
            <a:r>
              <a:rPr lang="en-US" sz="1000" b="1" dirty="0">
                <a:latin typeface="Courier New" panose="02070309020205020404" pitchFamily="49" charset="0"/>
                <a:cs typeface="Courier New" panose="02070309020205020404" pitchFamily="49" charset="0"/>
              </a:rPr>
              <a:t>! </a:t>
            </a:r>
          </a:p>
          <a:p>
            <a:pPr>
              <a:lnSpc>
                <a:spcPts val="1000"/>
              </a:lnSpc>
            </a:pPr>
            <a:r>
              <a:rPr lang="en-US" sz="1000" b="1" dirty="0">
                <a:latin typeface="Courier New" panose="02070309020205020404" pitchFamily="49" charset="0"/>
                <a:cs typeface="Courier New" panose="02070309020205020404" pitchFamily="49" charset="0"/>
              </a:rPr>
              <a:t>   multipoint</a:t>
            </a: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    *input from "</a:t>
            </a:r>
            <a:r>
              <a:rPr lang="en-US" sz="1000" b="1" dirty="0" err="1">
                <a:latin typeface="Courier New" panose="02070309020205020404" pitchFamily="49" charset="0"/>
                <a:cs typeface="Courier New" panose="02070309020205020404" pitchFamily="49" charset="0"/>
              </a:rPr>
              <a:t>mpc_eps_all_loading.inp</a:t>
            </a:r>
            <a:r>
              <a:rPr lang="en-US" sz="1000" b="1" dirty="0">
                <a:latin typeface="Courier New" panose="02070309020205020404" pitchFamily="49" charset="0"/>
                <a:cs typeface="Courier New" panose="02070309020205020404" pitchFamily="49" charset="0"/>
              </a:rPr>
              <a:t>"</a:t>
            </a:r>
          </a:p>
          <a:p>
            <a:pPr>
              <a:lnSpc>
                <a:spcPts val="1000"/>
              </a:lnSpc>
            </a:pPr>
            <a:endParaRPr lang="en-US" sz="1000" b="1" dirty="0">
              <a:latin typeface="Courier New" panose="02070309020205020404" pitchFamily="49" charset="0"/>
              <a:cs typeface="Courier New" panose="02070309020205020404" pitchFamily="49" charset="0"/>
            </a:endParaRPr>
          </a:p>
          <a:p>
            <a:pPr>
              <a:lnSpc>
                <a:spcPts val="1000"/>
              </a:lnSpc>
            </a:pPr>
            <a:r>
              <a:rPr lang="en-US" sz="1000" b="1" dirty="0">
                <a:latin typeface="Courier New" panose="02070309020205020404" pitchFamily="49" charset="0"/>
                <a:cs typeface="Courier New" panose="02070309020205020404" pitchFamily="49" charset="0"/>
              </a:rPr>
              <a:t>!</a:t>
            </a:r>
          </a:p>
          <a:p>
            <a:pPr>
              <a:lnSpc>
                <a:spcPts val="1000"/>
              </a:lnSpc>
            </a:pPr>
            <a:r>
              <a:rPr lang="en-US" sz="1000" b="1" dirty="0">
                <a:latin typeface="Courier New" panose="02070309020205020404" pitchFamily="49" charset="0"/>
                <a:cs typeface="Courier New" panose="02070309020205020404" pitchFamily="49" charset="0"/>
              </a:rPr>
              <a:t> loading test</a:t>
            </a:r>
          </a:p>
          <a:p>
            <a:pPr>
              <a:lnSpc>
                <a:spcPts val="1000"/>
              </a:lnSpc>
            </a:pPr>
            <a:r>
              <a:rPr lang="en-US" sz="1000" b="1" dirty="0">
                <a:latin typeface="Courier New" panose="02070309020205020404" pitchFamily="49" charset="0"/>
                <a:cs typeface="Courier New" panose="02070309020205020404" pitchFamily="49" charset="0"/>
              </a:rPr>
              <a:t>  nonlinear</a:t>
            </a:r>
          </a:p>
          <a:p>
            <a:pPr>
              <a:lnSpc>
                <a:spcPts val="1000"/>
              </a:lnSpc>
            </a:pPr>
            <a:r>
              <a:rPr lang="en-US" sz="1000" b="1" dirty="0">
                <a:latin typeface="Courier New" panose="02070309020205020404" pitchFamily="49" charset="0"/>
                <a:cs typeface="Courier New" panose="02070309020205020404" pitchFamily="49" charset="0"/>
              </a:rPr>
              <a:t>    step 1 constraints 1.0</a:t>
            </a:r>
          </a:p>
          <a:p>
            <a:pPr>
              <a:lnSpc>
                <a:spcPts val="1000"/>
              </a:lnSpc>
            </a:pPr>
            <a:endParaRPr lang="en-US" sz="1000" b="1" dirty="0">
              <a:latin typeface="Courier New" panose="02070309020205020404" pitchFamily="49" charset="0"/>
              <a:cs typeface="Courier New" panose="02070309020205020404" pitchFamily="49" charset="0"/>
            </a:endParaRPr>
          </a:p>
          <a:p>
            <a:pPr>
              <a:lnSpc>
                <a:spcPts val="1000"/>
              </a:lnSpc>
            </a:pPr>
            <a:r>
              <a:rPr lang="en-US" sz="1000" b="1" dirty="0">
                <a:latin typeface="Courier New" panose="02070309020205020404" pitchFamily="49" charset="0"/>
                <a:cs typeface="Courier New" panose="02070309020205020404" pitchFamily="49" charset="0"/>
              </a:rPr>
              <a:t>     &lt;&lt;&lt;&lt; remainder of file same as </a:t>
            </a:r>
            <a:r>
              <a:rPr lang="en-US" sz="1000" b="1" dirty="0" err="1">
                <a:latin typeface="Courier New" panose="02070309020205020404" pitchFamily="49" charset="0"/>
                <a:cs typeface="Courier New" panose="02070309020205020404" pitchFamily="49" charset="0"/>
              </a:rPr>
              <a:t>eps_11</a:t>
            </a:r>
            <a:r>
              <a:rPr lang="en-US" sz="1000" b="1" dirty="0">
                <a:latin typeface="Courier New" panose="02070309020205020404" pitchFamily="49" charset="0"/>
                <a:cs typeface="Courier New" panose="02070309020205020404" pitchFamily="49" charset="0"/>
              </a:rPr>
              <a:t> only loading &gt;&gt;&gt;&gt;</a:t>
            </a:r>
          </a:p>
        </p:txBody>
      </p:sp>
    </p:spTree>
    <p:extLst>
      <p:ext uri="{BB962C8B-B14F-4D97-AF65-F5344CB8AC3E}">
        <p14:creationId xmlns:p14="http://schemas.microsoft.com/office/powerpoint/2010/main" val="208625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809A3-C48E-A84D-F9F6-2517BD23F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4E1A1-B5FD-905D-CD2C-A07FFBB1315F}"/>
              </a:ext>
            </a:extLst>
          </p:cNvPr>
          <p:cNvSpPr>
            <a:spLocks noGrp="1"/>
          </p:cNvSpPr>
          <p:nvPr>
            <p:ph type="title"/>
          </p:nvPr>
        </p:nvSpPr>
        <p:spPr/>
        <p:txBody>
          <a:bodyPr/>
          <a:lstStyle/>
          <a:p>
            <a:r>
              <a:rPr lang="en-US" dirty="0"/>
              <a:t>Program to Make MPCs</a:t>
            </a:r>
          </a:p>
        </p:txBody>
      </p:sp>
      <p:sp>
        <p:nvSpPr>
          <p:cNvPr id="7" name="Content Placeholder 6">
            <a:extLst>
              <a:ext uri="{FF2B5EF4-FFF2-40B4-BE49-F238E27FC236}">
                <a16:creationId xmlns:a16="http://schemas.microsoft.com/office/drawing/2014/main" id="{44069EB7-2B9D-6894-CE51-F5007641091D}"/>
              </a:ext>
            </a:extLst>
          </p:cNvPr>
          <p:cNvSpPr>
            <a:spLocks noGrp="1"/>
          </p:cNvSpPr>
          <p:nvPr>
            <p:ph sz="quarter" idx="1"/>
          </p:nvPr>
        </p:nvSpPr>
        <p:spPr>
          <a:xfrm>
            <a:off x="707460" y="1670766"/>
            <a:ext cx="8153400" cy="4495800"/>
          </a:xfrm>
        </p:spPr>
        <p:txBody>
          <a:bodyPr/>
          <a:lstStyle/>
          <a:p>
            <a:pPr>
              <a:lnSpc>
                <a:spcPts val="2300"/>
              </a:lnSpc>
            </a:pPr>
            <a:r>
              <a:rPr lang="en-US" sz="2000" dirty="0"/>
              <a:t>The simple example here makes clear that many thousands of MPC equations are needed to enforce the PBCs for RVEs with many elements</a:t>
            </a:r>
          </a:p>
          <a:p>
            <a:pPr>
              <a:lnSpc>
                <a:spcPts val="2300"/>
              </a:lnSpc>
            </a:pPr>
            <a:r>
              <a:rPr lang="en-US" sz="2000" dirty="0"/>
              <a:t>A Python program, </a:t>
            </a:r>
            <a:r>
              <a:rPr lang="en-US" sz="2000" dirty="0" err="1">
                <a:latin typeface="Courier New" panose="02070309020205020404" pitchFamily="49" charset="0"/>
                <a:cs typeface="Courier New" panose="02070309020205020404" pitchFamily="49" charset="0"/>
              </a:rPr>
              <a:t>rve_mpc_generator.py</a:t>
            </a:r>
            <a:r>
              <a:rPr lang="en-US" sz="2000" dirty="0"/>
              <a:t>, is available in the </a:t>
            </a:r>
            <a:r>
              <a:rPr lang="en-US" sz="2000" dirty="0" err="1">
                <a:latin typeface="Courier New" panose="02070309020205020404" pitchFamily="49" charset="0"/>
                <a:cs typeface="Courier New" panose="02070309020205020404" pitchFamily="49" charset="0"/>
              </a:rPr>
              <a:t>RVE_support</a:t>
            </a:r>
            <a:r>
              <a:rPr lang="en-US" sz="2000" dirty="0">
                <a:latin typeface="Courier New" panose="02070309020205020404" pitchFamily="49" charset="0"/>
                <a:cs typeface="Courier New" panose="02070309020205020404" pitchFamily="49" charset="0"/>
              </a:rPr>
              <a:t> </a:t>
            </a:r>
            <a:r>
              <a:rPr lang="en-US" sz="2000" dirty="0"/>
              <a:t>directory of the WAR3D distribution</a:t>
            </a:r>
          </a:p>
          <a:p>
            <a:pPr>
              <a:lnSpc>
                <a:spcPts val="2300"/>
              </a:lnSpc>
            </a:pPr>
            <a:r>
              <a:rPr lang="en-US" sz="2000" dirty="0"/>
              <a:t>Uses a small text input file of commands and the RVE nodal coordinates to generate a file of ready-to-use constraint data in WARP3D format</a:t>
            </a:r>
          </a:p>
          <a:p>
            <a:pPr>
              <a:lnSpc>
                <a:spcPts val="2300"/>
              </a:lnSpc>
            </a:pPr>
            <a:r>
              <a:rPr lang="en-US" sz="2000" dirty="0"/>
              <a:t>The short manual for the program is named </a:t>
            </a:r>
            <a:r>
              <a:rPr lang="en-US" sz="2000" dirty="0" err="1">
                <a:latin typeface="Courier New" panose="02070309020205020404" pitchFamily="49" charset="0"/>
                <a:cs typeface="Courier New" panose="02070309020205020404" pitchFamily="49" charset="0"/>
              </a:rPr>
              <a:t>manual.pdf</a:t>
            </a:r>
            <a:r>
              <a:rPr lang="en-US" sz="2000" dirty="0">
                <a:latin typeface="Courier New" panose="02070309020205020404" pitchFamily="49" charset="0"/>
                <a:cs typeface="Courier New" panose="02070309020205020404" pitchFamily="49" charset="0"/>
              </a:rPr>
              <a:t> </a:t>
            </a:r>
            <a:r>
              <a:rPr lang="en-US" sz="2000" dirty="0"/>
              <a:t>in the </a:t>
            </a:r>
            <a:r>
              <a:rPr lang="en-US" sz="2000" dirty="0" err="1">
                <a:latin typeface="Courier New" panose="02070309020205020404" pitchFamily="49" charset="0"/>
                <a:cs typeface="Courier New" panose="02070309020205020404" pitchFamily="49" charset="0"/>
              </a:rPr>
              <a:t>RVE_support</a:t>
            </a:r>
            <a:r>
              <a:rPr lang="en-US" sz="2000" dirty="0">
                <a:latin typeface="Courier New" panose="02070309020205020404" pitchFamily="49" charset="0"/>
                <a:cs typeface="Courier New" panose="02070309020205020404" pitchFamily="49" charset="0"/>
              </a:rPr>
              <a:t> </a:t>
            </a:r>
            <a:r>
              <a:rPr lang="en-US" sz="2000" dirty="0"/>
              <a:t>directory.</a:t>
            </a:r>
          </a:p>
        </p:txBody>
      </p:sp>
    </p:spTree>
    <p:extLst>
      <p:ext uri="{BB962C8B-B14F-4D97-AF65-F5344CB8AC3E}">
        <p14:creationId xmlns:p14="http://schemas.microsoft.com/office/powerpoint/2010/main" val="164054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3667-85BA-F742-A992-C3C2F0A3A082}"/>
              </a:ext>
            </a:extLst>
          </p:cNvPr>
          <p:cNvSpPr>
            <a:spLocks noGrp="1"/>
          </p:cNvSpPr>
          <p:nvPr>
            <p:ph type="title"/>
          </p:nvPr>
        </p:nvSpPr>
        <p:spPr/>
        <p:txBody>
          <a:bodyPr/>
          <a:lstStyle/>
          <a:p>
            <a:r>
              <a:rPr lang="en-US" dirty="0"/>
              <a:t>Other References</a:t>
            </a:r>
          </a:p>
        </p:txBody>
      </p:sp>
      <p:pic>
        <p:nvPicPr>
          <p:cNvPr id="11" name="Picture 10">
            <a:extLst>
              <a:ext uri="{FF2B5EF4-FFF2-40B4-BE49-F238E27FC236}">
                <a16:creationId xmlns:a16="http://schemas.microsoft.com/office/drawing/2014/main" id="{A6411BFC-DD4C-2E40-1994-DF3AB141AE24}"/>
              </a:ext>
            </a:extLst>
          </p:cNvPr>
          <p:cNvPicPr>
            <a:picLocks noChangeAspect="1"/>
          </p:cNvPicPr>
          <p:nvPr/>
        </p:nvPicPr>
        <p:blipFill>
          <a:blip r:embed="rId2"/>
          <a:stretch>
            <a:fillRect/>
          </a:stretch>
        </p:blipFill>
        <p:spPr>
          <a:xfrm>
            <a:off x="4572000" y="1894651"/>
            <a:ext cx="4258017" cy="3366063"/>
          </a:xfrm>
          <a:prstGeom prst="rect">
            <a:avLst/>
          </a:prstGeom>
        </p:spPr>
      </p:pic>
      <p:pic>
        <p:nvPicPr>
          <p:cNvPr id="3" name="Picture 2">
            <a:extLst>
              <a:ext uri="{FF2B5EF4-FFF2-40B4-BE49-F238E27FC236}">
                <a16:creationId xmlns:a16="http://schemas.microsoft.com/office/drawing/2014/main" id="{E70FC796-F070-0D41-E591-340A2E7013D3}"/>
              </a:ext>
            </a:extLst>
          </p:cNvPr>
          <p:cNvPicPr>
            <a:picLocks noChangeAspect="1"/>
          </p:cNvPicPr>
          <p:nvPr/>
        </p:nvPicPr>
        <p:blipFill>
          <a:blip r:embed="rId3"/>
          <a:srcRect b="43196"/>
          <a:stretch>
            <a:fillRect/>
          </a:stretch>
        </p:blipFill>
        <p:spPr>
          <a:xfrm>
            <a:off x="-178419" y="1984917"/>
            <a:ext cx="4477261" cy="3366063"/>
          </a:xfrm>
          <a:prstGeom prst="rect">
            <a:avLst/>
          </a:prstGeom>
        </p:spPr>
      </p:pic>
      <p:sp>
        <p:nvSpPr>
          <p:cNvPr id="5" name="TextBox 4">
            <a:extLst>
              <a:ext uri="{FF2B5EF4-FFF2-40B4-BE49-F238E27FC236}">
                <a16:creationId xmlns:a16="http://schemas.microsoft.com/office/drawing/2014/main" id="{0C455AE8-9979-39D5-8245-A83091B8C301}"/>
              </a:ext>
            </a:extLst>
          </p:cNvPr>
          <p:cNvSpPr txBox="1"/>
          <p:nvPr/>
        </p:nvSpPr>
        <p:spPr>
          <a:xfrm>
            <a:off x="553844" y="5349375"/>
            <a:ext cx="3542372" cy="338554"/>
          </a:xfrm>
          <a:prstGeom prst="rect">
            <a:avLst/>
          </a:prstGeom>
          <a:noFill/>
          <a:ln w="10000" cap="flat" cmpd="sng" algn="ctr">
            <a:noFill/>
            <a:prstDash val="solid"/>
          </a:ln>
          <a:effectLst/>
        </p:spPr>
        <p:style>
          <a:lnRef idx="1">
            <a:schemeClr val="accent2"/>
          </a:lnRef>
          <a:fillRef idx="2">
            <a:schemeClr val="accent2"/>
          </a:fillRef>
          <a:effectRef idx="1">
            <a:schemeClr val="accent2"/>
          </a:effectRef>
          <a:fontRef idx="minor">
            <a:schemeClr val="dk1"/>
          </a:fontRef>
        </p:style>
        <p:txBody>
          <a:bodyPr wrap="square">
            <a:spAutoFit/>
          </a:bodyPr>
          <a:lstStyle/>
          <a:p>
            <a:r>
              <a:rPr lang="en-US" sz="800" dirty="0">
                <a:latin typeface="Calibri" panose="020F0502020204030204" pitchFamily="34" charset="0"/>
                <a:cs typeface="Calibri" panose="020F0502020204030204" pitchFamily="34" charset="0"/>
              </a:rPr>
              <a:t>Journal of Engineering Materials and Technology, Vol. 136, 011007-1:011007-16, 2014. </a:t>
            </a:r>
            <a:r>
              <a:rPr lang="en-US" sz="800" dirty="0" err="1">
                <a:latin typeface="Calibri" panose="020F0502020204030204" pitchFamily="34" charset="0"/>
                <a:cs typeface="Calibri" panose="020F0502020204030204" pitchFamily="34" charset="0"/>
              </a:rPr>
              <a:t>doi.org</a:t>
            </a:r>
            <a:r>
              <a:rPr lang="en-US" sz="800" dirty="0">
                <a:latin typeface="Calibri" panose="020F0502020204030204" pitchFamily="34" charset="0"/>
                <a:cs typeface="Calibri" panose="020F0502020204030204" pitchFamily="34" charset="0"/>
              </a:rPr>
              <a:t>/10.1115/1.4025916.</a:t>
            </a:r>
          </a:p>
        </p:txBody>
      </p:sp>
    </p:spTree>
    <p:extLst>
      <p:ext uri="{BB962C8B-B14F-4D97-AF65-F5344CB8AC3E}">
        <p14:creationId xmlns:p14="http://schemas.microsoft.com/office/powerpoint/2010/main" val="80401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50463-F3A0-FC19-8AE3-86F9F2F4E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B4081-EC41-B3E2-E639-F9DDE7AB3151}"/>
              </a:ext>
            </a:extLst>
          </p:cNvPr>
          <p:cNvSpPr>
            <a:spLocks noGrp="1"/>
          </p:cNvSpPr>
          <p:nvPr>
            <p:ph type="title"/>
          </p:nvPr>
        </p:nvSpPr>
        <p:spPr/>
        <p:txBody>
          <a:bodyPr/>
          <a:lstStyle/>
          <a:p>
            <a:r>
              <a:rPr lang="en-US" dirty="0"/>
              <a:t>Common Case: Rectangular Prisms</a:t>
            </a:r>
          </a:p>
        </p:txBody>
      </p:sp>
      <p:pic>
        <p:nvPicPr>
          <p:cNvPr id="4" name="Picture 3">
            <a:extLst>
              <a:ext uri="{FF2B5EF4-FFF2-40B4-BE49-F238E27FC236}">
                <a16:creationId xmlns:a16="http://schemas.microsoft.com/office/drawing/2014/main" id="{66C97922-EFDE-5702-31C2-69393E1EB3E9}"/>
              </a:ext>
            </a:extLst>
          </p:cNvPr>
          <p:cNvPicPr>
            <a:picLocks noChangeAspect="1"/>
          </p:cNvPicPr>
          <p:nvPr/>
        </p:nvPicPr>
        <p:blipFill>
          <a:blip r:embed="rId2"/>
          <a:stretch>
            <a:fillRect/>
          </a:stretch>
        </p:blipFill>
        <p:spPr>
          <a:xfrm>
            <a:off x="1609725" y="1346200"/>
            <a:ext cx="5924550" cy="2610473"/>
          </a:xfrm>
          <a:prstGeom prst="rect">
            <a:avLst/>
          </a:prstGeom>
        </p:spPr>
      </p:pic>
      <p:sp>
        <p:nvSpPr>
          <p:cNvPr id="5" name="TextBox 4">
            <a:extLst>
              <a:ext uri="{FF2B5EF4-FFF2-40B4-BE49-F238E27FC236}">
                <a16:creationId xmlns:a16="http://schemas.microsoft.com/office/drawing/2014/main" id="{C948BDCA-03EF-4142-BEC2-722FCE7623AA}"/>
              </a:ext>
            </a:extLst>
          </p:cNvPr>
          <p:cNvSpPr txBox="1"/>
          <p:nvPr/>
        </p:nvSpPr>
        <p:spPr>
          <a:xfrm>
            <a:off x="370560" y="5456007"/>
            <a:ext cx="8643466" cy="630942"/>
          </a:xfrm>
          <a:prstGeom prst="rect">
            <a:avLst/>
          </a:prstGeom>
          <a:solidFill>
            <a:srgbClr val="FFFF00"/>
          </a:solidFill>
        </p:spPr>
        <p:txBody>
          <a:bodyPr wrap="square" rtlCol="0">
            <a:spAutoFit/>
          </a:bodyPr>
          <a:lstStyle/>
          <a:p>
            <a:r>
              <a:rPr lang="en-US" sz="1400" dirty="0">
                <a:latin typeface="Calibri" panose="020F0502020204030204" pitchFamily="34" charset="0"/>
                <a:cs typeface="Calibri" panose="020F0502020204030204" pitchFamily="34" charset="0"/>
              </a:rPr>
              <a:t>RVE  meshed with “pair nodes” to support application of periodic boundary conditions.</a:t>
            </a:r>
          </a:p>
          <a:p>
            <a:r>
              <a:rPr lang="en-US" sz="1050" dirty="0">
                <a:latin typeface="Calibri" panose="020F0502020204030204" pitchFamily="34" charset="0"/>
                <a:cs typeface="Calibri" panose="020F0502020204030204" pitchFamily="34" charset="0"/>
              </a:rPr>
              <a:t>Pairs of nodes located on opposite faces of the RVE whose in-plane coordinates are identical. They represent the same physical point in the periodic  material and are coupled by the periodic displacement constraints. GMSH and NEPER, for example, can generate RVE meshes with the required pair nodes.</a:t>
            </a:r>
          </a:p>
        </p:txBody>
      </p:sp>
      <p:sp>
        <p:nvSpPr>
          <p:cNvPr id="6" name="TextBox 5">
            <a:extLst>
              <a:ext uri="{FF2B5EF4-FFF2-40B4-BE49-F238E27FC236}">
                <a16:creationId xmlns:a16="http://schemas.microsoft.com/office/drawing/2014/main" id="{56ED5511-863E-0FFC-8E32-DD57CB62AE87}"/>
              </a:ext>
            </a:extLst>
          </p:cNvPr>
          <p:cNvSpPr txBox="1"/>
          <p:nvPr/>
        </p:nvSpPr>
        <p:spPr>
          <a:xfrm>
            <a:off x="1841585" y="4136172"/>
            <a:ext cx="4908203" cy="1200329"/>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Node sets</a:t>
            </a:r>
            <a:r>
              <a:rPr lang="en-US" sz="1600" dirty="0">
                <a:latin typeface="Calibri" panose="020F0502020204030204" pitchFamily="34" charset="0"/>
                <a:cs typeface="Calibri" panose="020F0502020204030204" pitchFamily="34" charset="0"/>
              </a:rPr>
              <a:t>:</a:t>
            </a:r>
          </a:p>
          <a:p>
            <a:r>
              <a:rPr lang="en-US" sz="1400" dirty="0">
                <a:latin typeface="Calibri" panose="020F0502020204030204" pitchFamily="34" charset="0"/>
                <a:cs typeface="Calibri" panose="020F0502020204030204" pitchFamily="34" charset="0"/>
              </a:rPr>
              <a:t>   </a:t>
            </a:r>
            <a:r>
              <a:rPr lang="en-US" sz="1400" u="sng" dirty="0">
                <a:latin typeface="Calibri" panose="020F0502020204030204" pitchFamily="34" charset="0"/>
                <a:cs typeface="Calibri" panose="020F0502020204030204" pitchFamily="34" charset="0"/>
              </a:rPr>
              <a:t>Vertex nodes</a:t>
            </a:r>
            <a:r>
              <a:rPr lang="en-US" sz="1400" dirty="0">
                <a:latin typeface="Calibri" panose="020F0502020204030204" pitchFamily="34" charset="0"/>
                <a:cs typeface="Calibri" panose="020F0502020204030204" pitchFamily="34" charset="0"/>
              </a:rPr>
              <a:t>: A B C D E F G H</a:t>
            </a:r>
          </a:p>
          <a:p>
            <a:r>
              <a:rPr lang="en-US" sz="1400" dirty="0">
                <a:latin typeface="Calibri" panose="020F0502020204030204" pitchFamily="34" charset="0"/>
                <a:cs typeface="Calibri" panose="020F0502020204030204" pitchFamily="34" charset="0"/>
              </a:rPr>
              <a:t>   </a:t>
            </a:r>
            <a:r>
              <a:rPr lang="en-US" sz="1400" u="sng" dirty="0">
                <a:latin typeface="Calibri" panose="020F0502020204030204" pitchFamily="34" charset="0"/>
                <a:cs typeface="Calibri" panose="020F0502020204030204" pitchFamily="34" charset="0"/>
              </a:rPr>
              <a:t>Edge nodes</a:t>
            </a:r>
            <a:r>
              <a:rPr lang="en-US" sz="1400" dirty="0">
                <a:latin typeface="Calibri" panose="020F0502020204030204" pitchFamily="34" charset="0"/>
                <a:cs typeface="Calibri" panose="020F0502020204030204" pitchFamily="34" charset="0"/>
              </a:rPr>
              <a:t>: along the 12 edges excluding the vertex nodes</a:t>
            </a:r>
          </a:p>
          <a:p>
            <a:r>
              <a:rPr lang="en-US" sz="1400" dirty="0">
                <a:latin typeface="Calibri" panose="020F0502020204030204" pitchFamily="34" charset="0"/>
                <a:cs typeface="Calibri" panose="020F0502020204030204" pitchFamily="34" charset="0"/>
              </a:rPr>
              <a:t>   </a:t>
            </a:r>
            <a:r>
              <a:rPr lang="en-US" sz="1400" u="sng" dirty="0">
                <a:latin typeface="Calibri" panose="020F0502020204030204" pitchFamily="34" charset="0"/>
                <a:cs typeface="Calibri" panose="020F0502020204030204" pitchFamily="34" charset="0"/>
              </a:rPr>
              <a:t>Face nodes</a:t>
            </a:r>
            <a:r>
              <a:rPr lang="en-US" sz="1400" dirty="0">
                <a:latin typeface="Calibri" panose="020F0502020204030204" pitchFamily="34" charset="0"/>
                <a:cs typeface="Calibri" panose="020F0502020204030204" pitchFamily="34" charset="0"/>
              </a:rPr>
              <a:t>: incident on faces, excluding vertex and edge nodes</a:t>
            </a:r>
          </a:p>
          <a:p>
            <a:r>
              <a:rPr lang="en-US" sz="1400" dirty="0">
                <a:latin typeface="Calibri" panose="020F0502020204030204" pitchFamily="34" charset="0"/>
                <a:cs typeface="Calibri" panose="020F0502020204030204" pitchFamily="34" charset="0"/>
              </a:rPr>
              <a:t>   </a:t>
            </a:r>
            <a:r>
              <a:rPr lang="en-US" sz="1400" u="sng" dirty="0">
                <a:latin typeface="Calibri" panose="020F0502020204030204" pitchFamily="34" charset="0"/>
                <a:cs typeface="Calibri" panose="020F0502020204030204" pitchFamily="34" charset="0"/>
              </a:rPr>
              <a:t>Internal nodes</a:t>
            </a:r>
            <a:r>
              <a:rPr lang="en-US" sz="1400" dirty="0">
                <a:latin typeface="Calibri" panose="020F0502020204030204" pitchFamily="34" charset="0"/>
                <a:cs typeface="Calibri" panose="020F0502020204030204" pitchFamily="34" charset="0"/>
              </a:rPr>
              <a:t>: all other mesh nodes</a:t>
            </a:r>
          </a:p>
        </p:txBody>
      </p:sp>
    </p:spTree>
    <p:extLst>
      <p:ext uri="{BB962C8B-B14F-4D97-AF65-F5344CB8AC3E}">
        <p14:creationId xmlns:p14="http://schemas.microsoft.com/office/powerpoint/2010/main" val="226586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9385D-FDAB-83BC-F07A-C691E2EAF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ABCA8-BE5B-C749-A36C-110D2973C311}"/>
              </a:ext>
            </a:extLst>
          </p:cNvPr>
          <p:cNvSpPr>
            <a:spLocks noGrp="1"/>
          </p:cNvSpPr>
          <p:nvPr>
            <p:ph type="title"/>
          </p:nvPr>
        </p:nvSpPr>
        <p:spPr/>
        <p:txBody>
          <a:bodyPr/>
          <a:lstStyle/>
          <a:p>
            <a:r>
              <a:rPr lang="en-US" dirty="0"/>
              <a:t>Macroscale Strain to Load RVE</a:t>
            </a:r>
          </a:p>
        </p:txBody>
      </p:sp>
      <p:sp>
        <p:nvSpPr>
          <p:cNvPr id="8" name="TextBox 7">
            <a:extLst>
              <a:ext uri="{FF2B5EF4-FFF2-40B4-BE49-F238E27FC236}">
                <a16:creationId xmlns:a16="http://schemas.microsoft.com/office/drawing/2014/main" id="{449AB749-94C2-51E9-3CA3-218A8099A8CB}"/>
              </a:ext>
            </a:extLst>
          </p:cNvPr>
          <p:cNvSpPr txBox="1"/>
          <p:nvPr/>
        </p:nvSpPr>
        <p:spPr>
          <a:xfrm>
            <a:off x="609600" y="4663880"/>
            <a:ext cx="5659354" cy="830997"/>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Developments here for multi-point constraint (MPC) equations to enforce the PBCs assume, but do not require, a symmetric strain tensor in the above equation.</a:t>
            </a:r>
          </a:p>
        </p:txBody>
      </p:sp>
      <p:sp>
        <p:nvSpPr>
          <p:cNvPr id="9" name="TextBox 8">
            <a:extLst>
              <a:ext uri="{FF2B5EF4-FFF2-40B4-BE49-F238E27FC236}">
                <a16:creationId xmlns:a16="http://schemas.microsoft.com/office/drawing/2014/main" id="{EC2C61CE-12B5-D97A-2C1E-1387FCD21E98}"/>
              </a:ext>
            </a:extLst>
          </p:cNvPr>
          <p:cNvSpPr txBox="1">
            <a:spLocks noChangeAspect="1"/>
          </p:cNvSpPr>
          <p:nvPr/>
        </p:nvSpPr>
        <p:spPr>
          <a:xfrm>
            <a:off x="1354507" y="3663273"/>
            <a:ext cx="4257063"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Known macroscale strain tensor to load the RVE</a:t>
            </a:r>
          </a:p>
        </p:txBody>
      </p:sp>
      <p:pic>
        <p:nvPicPr>
          <p:cNvPr id="10" name="Picture 9">
            <a:extLst>
              <a:ext uri="{FF2B5EF4-FFF2-40B4-BE49-F238E27FC236}">
                <a16:creationId xmlns:a16="http://schemas.microsoft.com/office/drawing/2014/main" id="{B7CB326E-7BB5-6655-CA59-39ED73D6DDF1}"/>
              </a:ext>
            </a:extLst>
          </p:cNvPr>
          <p:cNvPicPr>
            <a:picLocks noChangeAspect="1"/>
          </p:cNvPicPr>
          <p:nvPr/>
        </p:nvPicPr>
        <p:blipFill>
          <a:blip r:embed="rId2"/>
          <a:stretch>
            <a:fillRect/>
          </a:stretch>
        </p:blipFill>
        <p:spPr>
          <a:xfrm>
            <a:off x="624468" y="5535803"/>
            <a:ext cx="8269263" cy="822960"/>
          </a:xfrm>
          <a:prstGeom prst="rect">
            <a:avLst/>
          </a:prstGeom>
        </p:spPr>
      </p:pic>
      <p:pic>
        <p:nvPicPr>
          <p:cNvPr id="11" name="Picture 10">
            <a:extLst>
              <a:ext uri="{FF2B5EF4-FFF2-40B4-BE49-F238E27FC236}">
                <a16:creationId xmlns:a16="http://schemas.microsoft.com/office/drawing/2014/main" id="{8A2B2AB0-A671-7979-02F2-F617D53F1B36}"/>
              </a:ext>
            </a:extLst>
          </p:cNvPr>
          <p:cNvPicPr>
            <a:picLocks noChangeAspect="1"/>
          </p:cNvPicPr>
          <p:nvPr/>
        </p:nvPicPr>
        <p:blipFill>
          <a:blip r:embed="rId3"/>
          <a:stretch>
            <a:fillRect/>
          </a:stretch>
        </p:blipFill>
        <p:spPr>
          <a:xfrm>
            <a:off x="6399685" y="3073376"/>
            <a:ext cx="2179070" cy="2006003"/>
          </a:xfrm>
          <a:prstGeom prst="rect">
            <a:avLst/>
          </a:prstGeom>
        </p:spPr>
      </p:pic>
      <p:pic>
        <p:nvPicPr>
          <p:cNvPr id="1025" name="Picture 1" descr="page1image29647840">
            <a:extLst>
              <a:ext uri="{FF2B5EF4-FFF2-40B4-BE49-F238E27FC236}">
                <a16:creationId xmlns:a16="http://schemas.microsoft.com/office/drawing/2014/main" id="{FAC23CAF-6066-6463-E3ED-589A87F47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92300" cy="1511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29650640">
            <a:extLst>
              <a:ext uri="{FF2B5EF4-FFF2-40B4-BE49-F238E27FC236}">
                <a16:creationId xmlns:a16="http://schemas.microsoft.com/office/drawing/2014/main" id="{CA8894AB-0C89-2682-0EFA-901D094B07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790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29649408">
            <a:extLst>
              <a:ext uri="{FF2B5EF4-FFF2-40B4-BE49-F238E27FC236}">
                <a16:creationId xmlns:a16="http://schemas.microsoft.com/office/drawing/2014/main" id="{2A4AC404-033F-EC41-7F29-7AA6D3E1AF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9400" cy="44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82862832">
            <a:extLst>
              <a:ext uri="{FF2B5EF4-FFF2-40B4-BE49-F238E27FC236}">
                <a16:creationId xmlns:a16="http://schemas.microsoft.com/office/drawing/2014/main" id="{BC619975-8AC0-F30F-DEC3-6776F60F9A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82863040">
            <a:extLst>
              <a:ext uri="{FF2B5EF4-FFF2-40B4-BE49-F238E27FC236}">
                <a16:creationId xmlns:a16="http://schemas.microsoft.com/office/drawing/2014/main" id="{CEB5CFA7-13C3-3A63-39E1-C0A7F86243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82863248">
            <a:extLst>
              <a:ext uri="{FF2B5EF4-FFF2-40B4-BE49-F238E27FC236}">
                <a16:creationId xmlns:a16="http://schemas.microsoft.com/office/drawing/2014/main" id="{E7AB0890-E3A8-6974-8B56-823C9F1A7A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image82863456">
            <a:extLst>
              <a:ext uri="{FF2B5EF4-FFF2-40B4-BE49-F238E27FC236}">
                <a16:creationId xmlns:a16="http://schemas.microsoft.com/office/drawing/2014/main" id="{C7CCAF76-45E0-7B30-34DC-FFC26A10BF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image29643360">
            <a:extLst>
              <a:ext uri="{FF2B5EF4-FFF2-40B4-BE49-F238E27FC236}">
                <a16:creationId xmlns:a16="http://schemas.microsoft.com/office/drawing/2014/main" id="{B0DCAC1E-C2C0-EBC5-ABFF-9756AF0331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2032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image29646384">
            <a:extLst>
              <a:ext uri="{FF2B5EF4-FFF2-40B4-BE49-F238E27FC236}">
                <a16:creationId xmlns:a16="http://schemas.microsoft.com/office/drawing/2014/main" id="{D4B4EBE1-CE25-5C09-E291-74B8B51286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29653216">
            <a:extLst>
              <a:ext uri="{FF2B5EF4-FFF2-40B4-BE49-F238E27FC236}">
                <a16:creationId xmlns:a16="http://schemas.microsoft.com/office/drawing/2014/main" id="{ED377C40-4F31-745A-F58F-2561069E1F1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82866160">
            <a:extLst>
              <a:ext uri="{FF2B5EF4-FFF2-40B4-BE49-F238E27FC236}">
                <a16:creationId xmlns:a16="http://schemas.microsoft.com/office/drawing/2014/main" id="{435B786C-06DC-0248-6F7D-382DC64E62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82866368">
            <a:extLst>
              <a:ext uri="{FF2B5EF4-FFF2-40B4-BE49-F238E27FC236}">
                <a16:creationId xmlns:a16="http://schemas.microsoft.com/office/drawing/2014/main" id="{C55E7FAE-903C-D2EC-7198-DBE8348C74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82866576">
            <a:extLst>
              <a:ext uri="{FF2B5EF4-FFF2-40B4-BE49-F238E27FC236}">
                <a16:creationId xmlns:a16="http://schemas.microsoft.com/office/drawing/2014/main" id="{22D43F89-4CD8-72C0-945B-05E89A8A94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38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82866784">
            <a:extLst>
              <a:ext uri="{FF2B5EF4-FFF2-40B4-BE49-F238E27FC236}">
                <a16:creationId xmlns:a16="http://schemas.microsoft.com/office/drawing/2014/main" id="{2AAEA9B5-5191-04AE-DA8A-A513D5BDEB2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82866992">
            <a:extLst>
              <a:ext uri="{FF2B5EF4-FFF2-40B4-BE49-F238E27FC236}">
                <a16:creationId xmlns:a16="http://schemas.microsoft.com/office/drawing/2014/main" id="{A02A5B97-6EC0-DA40-567B-83914CD5B7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ge1image82867200">
            <a:extLst>
              <a:ext uri="{FF2B5EF4-FFF2-40B4-BE49-F238E27FC236}">
                <a16:creationId xmlns:a16="http://schemas.microsoft.com/office/drawing/2014/main" id="{21201292-1FA0-FAA5-2198-462CA2851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page1image82867408">
            <a:extLst>
              <a:ext uri="{FF2B5EF4-FFF2-40B4-BE49-F238E27FC236}">
                <a16:creationId xmlns:a16="http://schemas.microsoft.com/office/drawing/2014/main" id="{96B01F6C-8EE7-07CD-8BB9-60438BB81BB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82867616">
            <a:extLst>
              <a:ext uri="{FF2B5EF4-FFF2-40B4-BE49-F238E27FC236}">
                <a16:creationId xmlns:a16="http://schemas.microsoft.com/office/drawing/2014/main" id="{05C1D21E-C907-47C2-681D-02B5E25D2B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82867824">
            <a:extLst>
              <a:ext uri="{FF2B5EF4-FFF2-40B4-BE49-F238E27FC236}">
                <a16:creationId xmlns:a16="http://schemas.microsoft.com/office/drawing/2014/main" id="{28F45BD0-39D0-847C-EB85-83AAC021821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age1image82868032">
            <a:extLst>
              <a:ext uri="{FF2B5EF4-FFF2-40B4-BE49-F238E27FC236}">
                <a16:creationId xmlns:a16="http://schemas.microsoft.com/office/drawing/2014/main" id="{A1296800-FCBE-1AEC-FF56-D66557BD25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1image82868240">
            <a:extLst>
              <a:ext uri="{FF2B5EF4-FFF2-40B4-BE49-F238E27FC236}">
                <a16:creationId xmlns:a16="http://schemas.microsoft.com/office/drawing/2014/main" id="{A30E8AB8-C232-BEC4-F6CF-F5527EC186D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1image82868448">
            <a:extLst>
              <a:ext uri="{FF2B5EF4-FFF2-40B4-BE49-F238E27FC236}">
                <a16:creationId xmlns:a16="http://schemas.microsoft.com/office/drawing/2014/main" id="{1F1509E8-7EE0-2A37-E915-8FB57209317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1image82868656">
            <a:extLst>
              <a:ext uri="{FF2B5EF4-FFF2-40B4-BE49-F238E27FC236}">
                <a16:creationId xmlns:a16="http://schemas.microsoft.com/office/drawing/2014/main" id="{D1B23ADD-F569-8B10-D96B-559125AB413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1image82868864">
            <a:extLst>
              <a:ext uri="{FF2B5EF4-FFF2-40B4-BE49-F238E27FC236}">
                <a16:creationId xmlns:a16="http://schemas.microsoft.com/office/drawing/2014/main" id="{647A9143-89A1-077B-5752-4D84AC059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1image82869072">
            <a:extLst>
              <a:ext uri="{FF2B5EF4-FFF2-40B4-BE49-F238E27FC236}">
                <a16:creationId xmlns:a16="http://schemas.microsoft.com/office/drawing/2014/main" id="{434FDA89-FDEF-EAAF-E80C-EA976DDC65C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1image82869280">
            <a:extLst>
              <a:ext uri="{FF2B5EF4-FFF2-40B4-BE49-F238E27FC236}">
                <a16:creationId xmlns:a16="http://schemas.microsoft.com/office/drawing/2014/main" id="{C0B7AA6F-740A-6230-D213-ABA94D66FB7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1image29646720">
            <a:extLst>
              <a:ext uri="{FF2B5EF4-FFF2-40B4-BE49-F238E27FC236}">
                <a16:creationId xmlns:a16="http://schemas.microsoft.com/office/drawing/2014/main" id="{E6EA24F1-EB9D-031B-7BF3-764830A8B30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1image29650304">
            <a:extLst>
              <a:ext uri="{FF2B5EF4-FFF2-40B4-BE49-F238E27FC236}">
                <a16:creationId xmlns:a16="http://schemas.microsoft.com/office/drawing/2014/main" id="{11006C07-09A5-7DC4-900C-5F48759679E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1image82870896">
            <a:extLst>
              <a:ext uri="{FF2B5EF4-FFF2-40B4-BE49-F238E27FC236}">
                <a16:creationId xmlns:a16="http://schemas.microsoft.com/office/drawing/2014/main" id="{79DE1BA2-FDF9-7145-2C2C-4353739EE06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age1image82871104">
            <a:extLst>
              <a:ext uri="{FF2B5EF4-FFF2-40B4-BE49-F238E27FC236}">
                <a16:creationId xmlns:a16="http://schemas.microsoft.com/office/drawing/2014/main" id="{16C4DC2B-F519-59A8-33AD-EA6B0E4AC54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page1image82871312">
            <a:extLst>
              <a:ext uri="{FF2B5EF4-FFF2-40B4-BE49-F238E27FC236}">
                <a16:creationId xmlns:a16="http://schemas.microsoft.com/office/drawing/2014/main" id="{43F4202D-3DBD-7D22-3366-33118FA16EB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ge1image82871520">
            <a:extLst>
              <a:ext uri="{FF2B5EF4-FFF2-40B4-BE49-F238E27FC236}">
                <a16:creationId xmlns:a16="http://schemas.microsoft.com/office/drawing/2014/main" id="{E6CCD946-2D71-AEA1-9E9C-683AFD7B08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page1image82871728">
            <a:extLst>
              <a:ext uri="{FF2B5EF4-FFF2-40B4-BE49-F238E27FC236}">
                <a16:creationId xmlns:a16="http://schemas.microsoft.com/office/drawing/2014/main" id="{7966110E-C777-02E0-251C-6B6FC2D78B3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age1image82871936">
            <a:extLst>
              <a:ext uri="{FF2B5EF4-FFF2-40B4-BE49-F238E27FC236}">
                <a16:creationId xmlns:a16="http://schemas.microsoft.com/office/drawing/2014/main" id="{B3E72E2C-0984-6662-2312-3960B056B90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1image82872144">
            <a:extLst>
              <a:ext uri="{FF2B5EF4-FFF2-40B4-BE49-F238E27FC236}">
                <a16:creationId xmlns:a16="http://schemas.microsoft.com/office/drawing/2014/main" id="{FBB0E5CB-E6EB-B9EF-94A4-0C11F9DF219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1image82872352">
            <a:extLst>
              <a:ext uri="{FF2B5EF4-FFF2-40B4-BE49-F238E27FC236}">
                <a16:creationId xmlns:a16="http://schemas.microsoft.com/office/drawing/2014/main" id="{03734935-0E0F-AFA7-EC70-DDF88266AAD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1image82872560">
            <a:extLst>
              <a:ext uri="{FF2B5EF4-FFF2-40B4-BE49-F238E27FC236}">
                <a16:creationId xmlns:a16="http://schemas.microsoft.com/office/drawing/2014/main" id="{FC1208CB-B182-79CB-C7C2-E43A0763D79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1image82872768">
            <a:extLst>
              <a:ext uri="{FF2B5EF4-FFF2-40B4-BE49-F238E27FC236}">
                <a16:creationId xmlns:a16="http://schemas.microsoft.com/office/drawing/2014/main" id="{B5C7AB1F-B3D4-720A-4E1B-3631DE2EE16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page1image82872976">
            <a:extLst>
              <a:ext uri="{FF2B5EF4-FFF2-40B4-BE49-F238E27FC236}">
                <a16:creationId xmlns:a16="http://schemas.microsoft.com/office/drawing/2014/main" id="{58A4190B-8B3A-E692-4218-D429F42D16A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page1image82873184">
            <a:extLst>
              <a:ext uri="{FF2B5EF4-FFF2-40B4-BE49-F238E27FC236}">
                <a16:creationId xmlns:a16="http://schemas.microsoft.com/office/drawing/2014/main" id="{B18B0F96-A290-81EE-C2C7-7E53F08B940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page1image82873392">
            <a:extLst>
              <a:ext uri="{FF2B5EF4-FFF2-40B4-BE49-F238E27FC236}">
                <a16:creationId xmlns:a16="http://schemas.microsoft.com/office/drawing/2014/main" id="{792910AA-0E42-1B6B-D966-AEC4B06EBA2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age1image82873600">
            <a:extLst>
              <a:ext uri="{FF2B5EF4-FFF2-40B4-BE49-F238E27FC236}">
                <a16:creationId xmlns:a16="http://schemas.microsoft.com/office/drawing/2014/main" id="{13D7DD9B-3CF2-D958-1E63-6FF30624F6E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page1image82873808">
            <a:extLst>
              <a:ext uri="{FF2B5EF4-FFF2-40B4-BE49-F238E27FC236}">
                <a16:creationId xmlns:a16="http://schemas.microsoft.com/office/drawing/2014/main" id="{C0BDC3D3-83CF-206C-8AB7-30416B7473D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page1image82874016">
            <a:extLst>
              <a:ext uri="{FF2B5EF4-FFF2-40B4-BE49-F238E27FC236}">
                <a16:creationId xmlns:a16="http://schemas.microsoft.com/office/drawing/2014/main" id="{6191DBE1-A3A2-028C-EA1A-44A808BE0A6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page1image82874224">
            <a:extLst>
              <a:ext uri="{FF2B5EF4-FFF2-40B4-BE49-F238E27FC236}">
                <a16:creationId xmlns:a16="http://schemas.microsoft.com/office/drawing/2014/main" id="{05D634CC-DD88-51BC-988D-05793948142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page1image29645376">
            <a:extLst>
              <a:ext uri="{FF2B5EF4-FFF2-40B4-BE49-F238E27FC236}">
                <a16:creationId xmlns:a16="http://schemas.microsoft.com/office/drawing/2014/main" id="{2A604D73-73BB-90A7-B1E4-528E94B679F4}"/>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2286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page1image29654448">
            <a:extLst>
              <a:ext uri="{FF2B5EF4-FFF2-40B4-BE49-F238E27FC236}">
                <a16:creationId xmlns:a16="http://schemas.microsoft.com/office/drawing/2014/main" id="{953B4A9D-1DCC-4836-15E1-0A34C022A26C}"/>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2159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page1image82875680">
            <a:extLst>
              <a:ext uri="{FF2B5EF4-FFF2-40B4-BE49-F238E27FC236}">
                <a16:creationId xmlns:a16="http://schemas.microsoft.com/office/drawing/2014/main" id="{D3ADF427-EA82-4B41-A85E-A431E996BA3B}"/>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age1image82875888">
            <a:extLst>
              <a:ext uri="{FF2B5EF4-FFF2-40B4-BE49-F238E27FC236}">
                <a16:creationId xmlns:a16="http://schemas.microsoft.com/office/drawing/2014/main" id="{83AF5157-0D17-2FDD-378C-DC398135205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page1image29651872">
            <a:extLst>
              <a:ext uri="{FF2B5EF4-FFF2-40B4-BE49-F238E27FC236}">
                <a16:creationId xmlns:a16="http://schemas.microsoft.com/office/drawing/2014/main" id="{CE4B7A95-6EC8-8497-C146-19F236FE7DE6}"/>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0" y="0"/>
            <a:ext cx="2286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page1image82877136">
            <a:extLst>
              <a:ext uri="{FF2B5EF4-FFF2-40B4-BE49-F238E27FC236}">
                <a16:creationId xmlns:a16="http://schemas.microsoft.com/office/drawing/2014/main" id="{117029F5-F07B-AEA7-12BE-C9501861D6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page1image82877344">
            <a:extLst>
              <a:ext uri="{FF2B5EF4-FFF2-40B4-BE49-F238E27FC236}">
                <a16:creationId xmlns:a16="http://schemas.microsoft.com/office/drawing/2014/main" id="{38BE5037-B069-AD12-1AB3-F5CB12BED70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page1image82877552">
            <a:extLst>
              <a:ext uri="{FF2B5EF4-FFF2-40B4-BE49-F238E27FC236}">
                <a16:creationId xmlns:a16="http://schemas.microsoft.com/office/drawing/2014/main" id="{C10AFCBB-F165-EC8C-7CFC-F650F8F077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page1image82877760">
            <a:extLst>
              <a:ext uri="{FF2B5EF4-FFF2-40B4-BE49-F238E27FC236}">
                <a16:creationId xmlns:a16="http://schemas.microsoft.com/office/drawing/2014/main" id="{1D4EB717-8A9E-AE37-48DF-282874301E8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page1image82877968">
            <a:extLst>
              <a:ext uri="{FF2B5EF4-FFF2-40B4-BE49-F238E27FC236}">
                <a16:creationId xmlns:a16="http://schemas.microsoft.com/office/drawing/2014/main" id="{8B86C36E-DB4E-3F08-9AD3-E8486C66C7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page1image82878176">
            <a:extLst>
              <a:ext uri="{FF2B5EF4-FFF2-40B4-BE49-F238E27FC236}">
                <a16:creationId xmlns:a16="http://schemas.microsoft.com/office/drawing/2014/main" id="{D9D6B0C8-D6A7-2954-F962-3EE5147962A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page1image82878384">
            <a:extLst>
              <a:ext uri="{FF2B5EF4-FFF2-40B4-BE49-F238E27FC236}">
                <a16:creationId xmlns:a16="http://schemas.microsoft.com/office/drawing/2014/main" id="{5F916BC3-C2A8-4654-A824-3C9A22B1147F}"/>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page1image82878592">
            <a:extLst>
              <a:ext uri="{FF2B5EF4-FFF2-40B4-BE49-F238E27FC236}">
                <a16:creationId xmlns:a16="http://schemas.microsoft.com/office/drawing/2014/main" id="{580C215A-04FD-11BD-8FC3-9403A981978B}"/>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9" descr="page1image82878800">
            <a:extLst>
              <a:ext uri="{FF2B5EF4-FFF2-40B4-BE49-F238E27FC236}">
                <a16:creationId xmlns:a16="http://schemas.microsoft.com/office/drawing/2014/main" id="{05A802CB-71F5-F39B-33C0-49A88654C95F}"/>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page1image82879008">
            <a:extLst>
              <a:ext uri="{FF2B5EF4-FFF2-40B4-BE49-F238E27FC236}">
                <a16:creationId xmlns:a16="http://schemas.microsoft.com/office/drawing/2014/main" id="{3AC5EA66-1C54-E8FA-7653-10CA9A2DFC66}"/>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61" descr="page1image82879216">
            <a:extLst>
              <a:ext uri="{FF2B5EF4-FFF2-40B4-BE49-F238E27FC236}">
                <a16:creationId xmlns:a16="http://schemas.microsoft.com/office/drawing/2014/main" id="{65193ED2-581B-A7C2-0BE9-FBFF2F9573E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page1image82879424">
            <a:extLst>
              <a:ext uri="{FF2B5EF4-FFF2-40B4-BE49-F238E27FC236}">
                <a16:creationId xmlns:a16="http://schemas.microsoft.com/office/drawing/2014/main" id="{D8CD7B32-8FAD-8436-10AB-AAB695F25602}"/>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63" descr="page1image82879632">
            <a:extLst>
              <a:ext uri="{FF2B5EF4-FFF2-40B4-BE49-F238E27FC236}">
                <a16:creationId xmlns:a16="http://schemas.microsoft.com/office/drawing/2014/main" id="{2A22CA2C-21DE-7753-42D7-D872078844A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page1image82879840">
            <a:extLst>
              <a:ext uri="{FF2B5EF4-FFF2-40B4-BE49-F238E27FC236}">
                <a16:creationId xmlns:a16="http://schemas.microsoft.com/office/drawing/2014/main" id="{77350D72-6FBC-B117-6304-1354798D6E11}"/>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65" descr="page1image82880048">
            <a:extLst>
              <a:ext uri="{FF2B5EF4-FFF2-40B4-BE49-F238E27FC236}">
                <a16:creationId xmlns:a16="http://schemas.microsoft.com/office/drawing/2014/main" id="{0B0881DB-9335-7D14-F3C1-C1A62BB70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page1image82880256">
            <a:extLst>
              <a:ext uri="{FF2B5EF4-FFF2-40B4-BE49-F238E27FC236}">
                <a16:creationId xmlns:a16="http://schemas.microsoft.com/office/drawing/2014/main" id="{94415936-2914-301A-A711-5151DEA72681}"/>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67" descr="page1image82880464">
            <a:extLst>
              <a:ext uri="{FF2B5EF4-FFF2-40B4-BE49-F238E27FC236}">
                <a16:creationId xmlns:a16="http://schemas.microsoft.com/office/drawing/2014/main" id="{0F967CBA-FB68-E768-9405-8E80612F5F1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descr="page1image82880672">
            <a:extLst>
              <a:ext uri="{FF2B5EF4-FFF2-40B4-BE49-F238E27FC236}">
                <a16:creationId xmlns:a16="http://schemas.microsoft.com/office/drawing/2014/main" id="{A10C839D-17E1-14C9-85E6-4F6345C862F6}"/>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0" y="0"/>
            <a:ext cx="381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93" name="Picture 69" descr="page1image82880880">
            <a:extLst>
              <a:ext uri="{FF2B5EF4-FFF2-40B4-BE49-F238E27FC236}">
                <a16:creationId xmlns:a16="http://schemas.microsoft.com/office/drawing/2014/main" id="{26839B2E-AEC4-2504-9ED0-B7596072F316}"/>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0" y="0"/>
            <a:ext cx="762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descr="page1image82881088">
            <a:extLst>
              <a:ext uri="{FF2B5EF4-FFF2-40B4-BE49-F238E27FC236}">
                <a16:creationId xmlns:a16="http://schemas.microsoft.com/office/drawing/2014/main" id="{820AB8CE-78E8-03C7-D38E-4A6E39CF43E9}"/>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71" descr="page1image82881296">
            <a:extLst>
              <a:ext uri="{FF2B5EF4-FFF2-40B4-BE49-F238E27FC236}">
                <a16:creationId xmlns:a16="http://schemas.microsoft.com/office/drawing/2014/main" id="{3DCFB9C4-5E93-29F8-E8AF-C6D098385D75}"/>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0" y="0"/>
            <a:ext cx="25400" cy="12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B0694A-63DE-92E1-F6EF-BB7CAF3E8215}"/>
              </a:ext>
            </a:extLst>
          </p:cNvPr>
          <p:cNvPicPr>
            <a:picLocks noChangeAspect="1"/>
          </p:cNvPicPr>
          <p:nvPr/>
        </p:nvPicPr>
        <p:blipFill>
          <a:blip r:embed="rId55"/>
          <a:srcRect l="22222" t="58586" r="22626" b="21900"/>
          <a:stretch>
            <a:fillRect/>
          </a:stretch>
        </p:blipFill>
        <p:spPr>
          <a:xfrm>
            <a:off x="1790700" y="1462909"/>
            <a:ext cx="3782291" cy="1731819"/>
          </a:xfrm>
          <a:prstGeom prst="rect">
            <a:avLst/>
          </a:prstGeom>
        </p:spPr>
      </p:pic>
      <p:pic>
        <p:nvPicPr>
          <p:cNvPr id="6" name="Picture 5">
            <a:extLst>
              <a:ext uri="{FF2B5EF4-FFF2-40B4-BE49-F238E27FC236}">
                <a16:creationId xmlns:a16="http://schemas.microsoft.com/office/drawing/2014/main" id="{690EBC53-6E85-F428-9AF7-E9463C6F7421}"/>
              </a:ext>
            </a:extLst>
          </p:cNvPr>
          <p:cNvPicPr>
            <a:picLocks noChangeAspect="1"/>
          </p:cNvPicPr>
          <p:nvPr/>
        </p:nvPicPr>
        <p:blipFill>
          <a:blip r:embed="rId56"/>
          <a:stretch>
            <a:fillRect/>
          </a:stretch>
        </p:blipFill>
        <p:spPr>
          <a:xfrm>
            <a:off x="2166124" y="3282852"/>
            <a:ext cx="2209800" cy="368300"/>
          </a:xfrm>
          <a:prstGeom prst="rect">
            <a:avLst/>
          </a:prstGeom>
        </p:spPr>
      </p:pic>
      <p:pic>
        <p:nvPicPr>
          <p:cNvPr id="1096" name="Picture 72" descr="page1image29647840">
            <a:extLst>
              <a:ext uri="{FF2B5EF4-FFF2-40B4-BE49-F238E27FC236}">
                <a16:creationId xmlns:a16="http://schemas.microsoft.com/office/drawing/2014/main" id="{868FF86A-4285-AC28-44EC-02CDB8A03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92300" cy="1511300"/>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73" descr="page1image29650640">
            <a:extLst>
              <a:ext uri="{FF2B5EF4-FFF2-40B4-BE49-F238E27FC236}">
                <a16:creationId xmlns:a16="http://schemas.microsoft.com/office/drawing/2014/main" id="{8CC6CFC7-4C1B-CBB3-AFAF-2AAACE659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790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page1image29649408">
            <a:extLst>
              <a:ext uri="{FF2B5EF4-FFF2-40B4-BE49-F238E27FC236}">
                <a16:creationId xmlns:a16="http://schemas.microsoft.com/office/drawing/2014/main" id="{70A0755A-C97F-7D65-24AB-25FE7306D3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9400" cy="444500"/>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75" descr="page1image82862832">
            <a:extLst>
              <a:ext uri="{FF2B5EF4-FFF2-40B4-BE49-F238E27FC236}">
                <a16:creationId xmlns:a16="http://schemas.microsoft.com/office/drawing/2014/main" id="{42497DE2-EA86-535F-44DB-96A039ACBF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76" descr="page1image82863040">
            <a:extLst>
              <a:ext uri="{FF2B5EF4-FFF2-40B4-BE49-F238E27FC236}">
                <a16:creationId xmlns:a16="http://schemas.microsoft.com/office/drawing/2014/main" id="{06FE325A-3A96-B9BC-0B96-AD28373863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77" descr="page1image82863248">
            <a:extLst>
              <a:ext uri="{FF2B5EF4-FFF2-40B4-BE49-F238E27FC236}">
                <a16:creationId xmlns:a16="http://schemas.microsoft.com/office/drawing/2014/main" id="{AFBFEF6B-54C3-2293-58DF-B64862B0A5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78" descr="page1image82863456">
            <a:extLst>
              <a:ext uri="{FF2B5EF4-FFF2-40B4-BE49-F238E27FC236}">
                <a16:creationId xmlns:a16="http://schemas.microsoft.com/office/drawing/2014/main" id="{A4D13CC9-D284-117B-0CF4-AA9496E9B2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03" name="Picture 79" descr="page1image29643360">
            <a:extLst>
              <a:ext uri="{FF2B5EF4-FFF2-40B4-BE49-F238E27FC236}">
                <a16:creationId xmlns:a16="http://schemas.microsoft.com/office/drawing/2014/main" id="{B2DC460A-B9E2-9448-92CF-19A6A68E4B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2032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80" descr="page1image29646384">
            <a:extLst>
              <a:ext uri="{FF2B5EF4-FFF2-40B4-BE49-F238E27FC236}">
                <a16:creationId xmlns:a16="http://schemas.microsoft.com/office/drawing/2014/main" id="{6B52C533-89E5-54C7-1518-D07AD777D2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81" descr="page1image29653216">
            <a:extLst>
              <a:ext uri="{FF2B5EF4-FFF2-40B4-BE49-F238E27FC236}">
                <a16:creationId xmlns:a16="http://schemas.microsoft.com/office/drawing/2014/main" id="{CE8A104E-AB28-FCBD-808A-8A92AF0477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2" descr="page1image82866160">
            <a:extLst>
              <a:ext uri="{FF2B5EF4-FFF2-40B4-BE49-F238E27FC236}">
                <a16:creationId xmlns:a16="http://schemas.microsoft.com/office/drawing/2014/main" id="{A9326EC9-4525-ED10-C222-9B1A37092B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07" name="Picture 83" descr="page1image82866368">
            <a:extLst>
              <a:ext uri="{FF2B5EF4-FFF2-40B4-BE49-F238E27FC236}">
                <a16:creationId xmlns:a16="http://schemas.microsoft.com/office/drawing/2014/main" id="{2D77DA7A-FEA4-9DA9-A763-E49A0F55A03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84" descr="page1image82866576">
            <a:extLst>
              <a:ext uri="{FF2B5EF4-FFF2-40B4-BE49-F238E27FC236}">
                <a16:creationId xmlns:a16="http://schemas.microsoft.com/office/drawing/2014/main" id="{00A15085-8C6B-E858-CE9D-24AAC46FC59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38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85" descr="page1image82866784">
            <a:extLst>
              <a:ext uri="{FF2B5EF4-FFF2-40B4-BE49-F238E27FC236}">
                <a16:creationId xmlns:a16="http://schemas.microsoft.com/office/drawing/2014/main" id="{C289048C-628A-500B-BD8F-70A62699C2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86" descr="page1image82866992">
            <a:extLst>
              <a:ext uri="{FF2B5EF4-FFF2-40B4-BE49-F238E27FC236}">
                <a16:creationId xmlns:a16="http://schemas.microsoft.com/office/drawing/2014/main" id="{F228A782-6E9F-E902-B9D0-9302F70AB6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87" descr="page1image82867200">
            <a:extLst>
              <a:ext uri="{FF2B5EF4-FFF2-40B4-BE49-F238E27FC236}">
                <a16:creationId xmlns:a16="http://schemas.microsoft.com/office/drawing/2014/main" id="{ECE271BA-AB7D-DC57-447E-C6898A05D2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12" name="Picture 88" descr="page1image82867408">
            <a:extLst>
              <a:ext uri="{FF2B5EF4-FFF2-40B4-BE49-F238E27FC236}">
                <a16:creationId xmlns:a16="http://schemas.microsoft.com/office/drawing/2014/main" id="{78CC98AF-683C-347F-1209-A3E80A3E5A7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13" name="Picture 89" descr="page1image82867616">
            <a:extLst>
              <a:ext uri="{FF2B5EF4-FFF2-40B4-BE49-F238E27FC236}">
                <a16:creationId xmlns:a16="http://schemas.microsoft.com/office/drawing/2014/main" id="{107233F3-2CEC-75ED-A327-F76F2EB8472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14" name="Picture 90" descr="page1image82867824">
            <a:extLst>
              <a:ext uri="{FF2B5EF4-FFF2-40B4-BE49-F238E27FC236}">
                <a16:creationId xmlns:a16="http://schemas.microsoft.com/office/drawing/2014/main" id="{82BD87F6-FC11-92EC-72A6-B2C83708B4D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15" name="Picture 91" descr="page1image82868032">
            <a:extLst>
              <a:ext uri="{FF2B5EF4-FFF2-40B4-BE49-F238E27FC236}">
                <a16:creationId xmlns:a16="http://schemas.microsoft.com/office/drawing/2014/main" id="{A54A2A5C-8DDE-CAA0-5753-E70D74819FF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16" name="Picture 92" descr="page1image82868240">
            <a:extLst>
              <a:ext uri="{FF2B5EF4-FFF2-40B4-BE49-F238E27FC236}">
                <a16:creationId xmlns:a16="http://schemas.microsoft.com/office/drawing/2014/main" id="{31E70CA6-D307-C9A6-7B77-850FDACAE5E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17" name="Picture 93" descr="page1image82868448">
            <a:extLst>
              <a:ext uri="{FF2B5EF4-FFF2-40B4-BE49-F238E27FC236}">
                <a16:creationId xmlns:a16="http://schemas.microsoft.com/office/drawing/2014/main" id="{EEDF8944-E4B1-C49C-0988-8DC1B212986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18" name="Picture 94" descr="page1image82868656">
            <a:extLst>
              <a:ext uri="{FF2B5EF4-FFF2-40B4-BE49-F238E27FC236}">
                <a16:creationId xmlns:a16="http://schemas.microsoft.com/office/drawing/2014/main" id="{6FCB3DF9-40EC-DF05-27B2-FD466406461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19" name="Picture 95" descr="page1image82868864">
            <a:extLst>
              <a:ext uri="{FF2B5EF4-FFF2-40B4-BE49-F238E27FC236}">
                <a16:creationId xmlns:a16="http://schemas.microsoft.com/office/drawing/2014/main" id="{F10EFCA1-2F72-1B98-4078-8A866169669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descr="page1image82869072">
            <a:extLst>
              <a:ext uri="{FF2B5EF4-FFF2-40B4-BE49-F238E27FC236}">
                <a16:creationId xmlns:a16="http://schemas.microsoft.com/office/drawing/2014/main" id="{5636766F-217D-5535-78BC-4E20DF5BDD3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21" name="Picture 97" descr="page1image82869280">
            <a:extLst>
              <a:ext uri="{FF2B5EF4-FFF2-40B4-BE49-F238E27FC236}">
                <a16:creationId xmlns:a16="http://schemas.microsoft.com/office/drawing/2014/main" id="{CF328EE4-2E70-1553-E687-8D17AF691A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98" descr="page1image29646720">
            <a:extLst>
              <a:ext uri="{FF2B5EF4-FFF2-40B4-BE49-F238E27FC236}">
                <a16:creationId xmlns:a16="http://schemas.microsoft.com/office/drawing/2014/main" id="{16BAD8D6-E86E-1397-5FE5-9A28ABA4EF2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99" descr="page1image29650304">
            <a:extLst>
              <a:ext uri="{FF2B5EF4-FFF2-40B4-BE49-F238E27FC236}">
                <a16:creationId xmlns:a16="http://schemas.microsoft.com/office/drawing/2014/main" id="{FBF75005-9D4A-FE86-43E1-323388FCD3B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100" descr="page1image82870896">
            <a:extLst>
              <a:ext uri="{FF2B5EF4-FFF2-40B4-BE49-F238E27FC236}">
                <a16:creationId xmlns:a16="http://schemas.microsoft.com/office/drawing/2014/main" id="{07130006-21DF-E2F5-BA2D-9307D586A2C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25" name="Picture 101" descr="page1image82871104">
            <a:extLst>
              <a:ext uri="{FF2B5EF4-FFF2-40B4-BE49-F238E27FC236}">
                <a16:creationId xmlns:a16="http://schemas.microsoft.com/office/drawing/2014/main" id="{8ABDD611-2778-38B9-9B4F-9F212105E95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02" descr="page1image82871312">
            <a:extLst>
              <a:ext uri="{FF2B5EF4-FFF2-40B4-BE49-F238E27FC236}">
                <a16:creationId xmlns:a16="http://schemas.microsoft.com/office/drawing/2014/main" id="{063F9F1E-B9DF-201B-2329-E5B1CFA70FA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103" descr="page1image82871520">
            <a:extLst>
              <a:ext uri="{FF2B5EF4-FFF2-40B4-BE49-F238E27FC236}">
                <a16:creationId xmlns:a16="http://schemas.microsoft.com/office/drawing/2014/main" id="{3E11AB4E-ED49-759E-411B-272D4741F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28" name="Picture 104" descr="page1image82871728">
            <a:extLst>
              <a:ext uri="{FF2B5EF4-FFF2-40B4-BE49-F238E27FC236}">
                <a16:creationId xmlns:a16="http://schemas.microsoft.com/office/drawing/2014/main" id="{FCCE7004-07E4-A734-517A-07A8548A833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29" name="Picture 105" descr="page1image82871936">
            <a:extLst>
              <a:ext uri="{FF2B5EF4-FFF2-40B4-BE49-F238E27FC236}">
                <a16:creationId xmlns:a16="http://schemas.microsoft.com/office/drawing/2014/main" id="{C9892A90-115A-F66F-CBA7-4DEA4784A13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30" name="Picture 106" descr="page1image82872144">
            <a:extLst>
              <a:ext uri="{FF2B5EF4-FFF2-40B4-BE49-F238E27FC236}">
                <a16:creationId xmlns:a16="http://schemas.microsoft.com/office/drawing/2014/main" id="{0802738E-1EF5-8262-09DC-D3C6E782063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31" name="Picture 107" descr="page1image82872352">
            <a:extLst>
              <a:ext uri="{FF2B5EF4-FFF2-40B4-BE49-F238E27FC236}">
                <a16:creationId xmlns:a16="http://schemas.microsoft.com/office/drawing/2014/main" id="{7B1B1A4E-E92A-D12B-45AD-096A6185E1B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108" descr="page1image82872560">
            <a:extLst>
              <a:ext uri="{FF2B5EF4-FFF2-40B4-BE49-F238E27FC236}">
                <a16:creationId xmlns:a16="http://schemas.microsoft.com/office/drawing/2014/main" id="{F2166507-9E7C-EAF7-265D-D82348BA36B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33" name="Picture 109" descr="page1image82872768">
            <a:extLst>
              <a:ext uri="{FF2B5EF4-FFF2-40B4-BE49-F238E27FC236}">
                <a16:creationId xmlns:a16="http://schemas.microsoft.com/office/drawing/2014/main" id="{11E03F49-104B-6A1A-2003-7BA5CBDE6BC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34" name="Picture 110" descr="page1image82872976">
            <a:extLst>
              <a:ext uri="{FF2B5EF4-FFF2-40B4-BE49-F238E27FC236}">
                <a16:creationId xmlns:a16="http://schemas.microsoft.com/office/drawing/2014/main" id="{B1AE9AF5-FD01-65B6-F6F4-5160104A96C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35" name="Picture 111" descr="page1image82873184">
            <a:extLst>
              <a:ext uri="{FF2B5EF4-FFF2-40B4-BE49-F238E27FC236}">
                <a16:creationId xmlns:a16="http://schemas.microsoft.com/office/drawing/2014/main" id="{5B2BC4CF-CC0E-3590-C4B6-5104163BCA6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36" name="Picture 112" descr="page1image82873392">
            <a:extLst>
              <a:ext uri="{FF2B5EF4-FFF2-40B4-BE49-F238E27FC236}">
                <a16:creationId xmlns:a16="http://schemas.microsoft.com/office/drawing/2014/main" id="{5D24F8C5-1BE7-4CED-7214-451B79D885A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37" name="Picture 113" descr="page1image82873600">
            <a:extLst>
              <a:ext uri="{FF2B5EF4-FFF2-40B4-BE49-F238E27FC236}">
                <a16:creationId xmlns:a16="http://schemas.microsoft.com/office/drawing/2014/main" id="{033A118F-640B-E196-A7F8-EDF556AA84C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38" name="Picture 114" descr="page1image82873808">
            <a:extLst>
              <a:ext uri="{FF2B5EF4-FFF2-40B4-BE49-F238E27FC236}">
                <a16:creationId xmlns:a16="http://schemas.microsoft.com/office/drawing/2014/main" id="{0DB3CE15-8271-FD32-6325-944B0A9DB0E1}"/>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39" name="Picture 115" descr="page1image82874016">
            <a:extLst>
              <a:ext uri="{FF2B5EF4-FFF2-40B4-BE49-F238E27FC236}">
                <a16:creationId xmlns:a16="http://schemas.microsoft.com/office/drawing/2014/main" id="{818A0A84-2290-F656-A44B-FB04DE672C2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40" name="Picture 116" descr="page1image82874224">
            <a:extLst>
              <a:ext uri="{FF2B5EF4-FFF2-40B4-BE49-F238E27FC236}">
                <a16:creationId xmlns:a16="http://schemas.microsoft.com/office/drawing/2014/main" id="{F8015FF0-8C1E-787A-48CF-F07150660369}"/>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41" name="Picture 117" descr="page1image29645376">
            <a:extLst>
              <a:ext uri="{FF2B5EF4-FFF2-40B4-BE49-F238E27FC236}">
                <a16:creationId xmlns:a16="http://schemas.microsoft.com/office/drawing/2014/main" id="{15FF6016-E171-03E7-DB62-AE647A3B82C4}"/>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2286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1142" name="Picture 118" descr="page1image29654448">
            <a:extLst>
              <a:ext uri="{FF2B5EF4-FFF2-40B4-BE49-F238E27FC236}">
                <a16:creationId xmlns:a16="http://schemas.microsoft.com/office/drawing/2014/main" id="{196CB8BF-C144-D101-452B-BD1397DB3FE8}"/>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2159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143" name="Picture 119" descr="page1image82875680">
            <a:extLst>
              <a:ext uri="{FF2B5EF4-FFF2-40B4-BE49-F238E27FC236}">
                <a16:creationId xmlns:a16="http://schemas.microsoft.com/office/drawing/2014/main" id="{C002BFD0-3CB4-FB4C-3B34-9D919492ACC9}"/>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44" name="Picture 120" descr="page1image82875888">
            <a:extLst>
              <a:ext uri="{FF2B5EF4-FFF2-40B4-BE49-F238E27FC236}">
                <a16:creationId xmlns:a16="http://schemas.microsoft.com/office/drawing/2014/main" id="{45B004CB-09F3-B901-FBAD-440EEAF3D969}"/>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45" name="Picture 121" descr="page1image29651872">
            <a:extLst>
              <a:ext uri="{FF2B5EF4-FFF2-40B4-BE49-F238E27FC236}">
                <a16:creationId xmlns:a16="http://schemas.microsoft.com/office/drawing/2014/main" id="{B6F888F8-40FA-B916-C3C9-FDE9D1C83A5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0" y="0"/>
            <a:ext cx="2286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1146" name="Picture 122" descr="page1image82877136">
            <a:extLst>
              <a:ext uri="{FF2B5EF4-FFF2-40B4-BE49-F238E27FC236}">
                <a16:creationId xmlns:a16="http://schemas.microsoft.com/office/drawing/2014/main" id="{C74490A0-6F26-46E1-1A77-956E8AAAB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47" name="Picture 123" descr="page1image82877344">
            <a:extLst>
              <a:ext uri="{FF2B5EF4-FFF2-40B4-BE49-F238E27FC236}">
                <a16:creationId xmlns:a16="http://schemas.microsoft.com/office/drawing/2014/main" id="{606FADD5-01DA-41B6-4B96-9B5614738B3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48" name="Picture 124" descr="page1image82877552">
            <a:extLst>
              <a:ext uri="{FF2B5EF4-FFF2-40B4-BE49-F238E27FC236}">
                <a16:creationId xmlns:a16="http://schemas.microsoft.com/office/drawing/2014/main" id="{2907B6D5-C803-1015-F895-6036155C031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49" name="Picture 125" descr="page1image82877760">
            <a:extLst>
              <a:ext uri="{FF2B5EF4-FFF2-40B4-BE49-F238E27FC236}">
                <a16:creationId xmlns:a16="http://schemas.microsoft.com/office/drawing/2014/main" id="{14BEC727-D6AF-7E9B-F2B3-DD3FCD4D0F59}"/>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50" name="Picture 126" descr="page1image82877968">
            <a:extLst>
              <a:ext uri="{FF2B5EF4-FFF2-40B4-BE49-F238E27FC236}">
                <a16:creationId xmlns:a16="http://schemas.microsoft.com/office/drawing/2014/main" id="{96155852-5D93-2D15-A85A-0F45627F4E1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51" name="Picture 127" descr="page1image82878176">
            <a:extLst>
              <a:ext uri="{FF2B5EF4-FFF2-40B4-BE49-F238E27FC236}">
                <a16:creationId xmlns:a16="http://schemas.microsoft.com/office/drawing/2014/main" id="{7865FD48-1D1D-8BC5-3436-E4414268C530}"/>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52" name="Picture 128" descr="page1image82878384">
            <a:extLst>
              <a:ext uri="{FF2B5EF4-FFF2-40B4-BE49-F238E27FC236}">
                <a16:creationId xmlns:a16="http://schemas.microsoft.com/office/drawing/2014/main" id="{8F2682CF-24CB-78B9-9205-AF6BC5D736C8}"/>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53" name="Picture 129" descr="page1image82878592">
            <a:extLst>
              <a:ext uri="{FF2B5EF4-FFF2-40B4-BE49-F238E27FC236}">
                <a16:creationId xmlns:a16="http://schemas.microsoft.com/office/drawing/2014/main" id="{E511D38B-1674-3247-6384-2F29BE46F96D}"/>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54" name="Picture 130" descr="page1image82878800">
            <a:extLst>
              <a:ext uri="{FF2B5EF4-FFF2-40B4-BE49-F238E27FC236}">
                <a16:creationId xmlns:a16="http://schemas.microsoft.com/office/drawing/2014/main" id="{4A6E8937-4461-C7B1-D55D-60C138DD7122}"/>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55" name="Picture 131" descr="page1image82879008">
            <a:extLst>
              <a:ext uri="{FF2B5EF4-FFF2-40B4-BE49-F238E27FC236}">
                <a16:creationId xmlns:a16="http://schemas.microsoft.com/office/drawing/2014/main" id="{CFD273A2-7B52-C556-F254-A0E36D25E3CC}"/>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56" name="Picture 132" descr="page1image82879216">
            <a:extLst>
              <a:ext uri="{FF2B5EF4-FFF2-40B4-BE49-F238E27FC236}">
                <a16:creationId xmlns:a16="http://schemas.microsoft.com/office/drawing/2014/main" id="{7B768D44-7974-CF46-1175-5BEE8F8C749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57" name="Picture 133" descr="page1image82879424">
            <a:extLst>
              <a:ext uri="{FF2B5EF4-FFF2-40B4-BE49-F238E27FC236}">
                <a16:creationId xmlns:a16="http://schemas.microsoft.com/office/drawing/2014/main" id="{EAA7C11D-413B-C198-734A-641322F51E11}"/>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0" y="0"/>
            <a:ext cx="2032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58" name="Picture 134" descr="page1image82879632">
            <a:extLst>
              <a:ext uri="{FF2B5EF4-FFF2-40B4-BE49-F238E27FC236}">
                <a16:creationId xmlns:a16="http://schemas.microsoft.com/office/drawing/2014/main" id="{CAF18D9C-158F-D3B7-5BF4-871841F98ED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59" name="Picture 135" descr="page1image82879840">
            <a:extLst>
              <a:ext uri="{FF2B5EF4-FFF2-40B4-BE49-F238E27FC236}">
                <a16:creationId xmlns:a16="http://schemas.microsoft.com/office/drawing/2014/main" id="{9606C15F-4B50-6B44-05C0-0744F5093B64}"/>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60" name="Picture 136" descr="page1image82880048">
            <a:extLst>
              <a:ext uri="{FF2B5EF4-FFF2-40B4-BE49-F238E27FC236}">
                <a16:creationId xmlns:a16="http://schemas.microsoft.com/office/drawing/2014/main" id="{F893028B-676F-9B99-13DD-55EA9EE4944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889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61" name="Picture 137" descr="page1image82880256">
            <a:extLst>
              <a:ext uri="{FF2B5EF4-FFF2-40B4-BE49-F238E27FC236}">
                <a16:creationId xmlns:a16="http://schemas.microsoft.com/office/drawing/2014/main" id="{2D8962D5-483A-AF93-EC5C-243D55DAC937}"/>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0" y="0"/>
            <a:ext cx="889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62" name="Picture 138" descr="page1image82880464">
            <a:extLst>
              <a:ext uri="{FF2B5EF4-FFF2-40B4-BE49-F238E27FC236}">
                <a16:creationId xmlns:a16="http://schemas.microsoft.com/office/drawing/2014/main" id="{CBE09542-DCEE-59E0-0DBD-5F3AB3183CD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163" name="Picture 139" descr="page1image82880672">
            <a:extLst>
              <a:ext uri="{FF2B5EF4-FFF2-40B4-BE49-F238E27FC236}">
                <a16:creationId xmlns:a16="http://schemas.microsoft.com/office/drawing/2014/main" id="{F01EAACD-1ACD-05A2-BE2E-27218842DBB4}"/>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0" y="0"/>
            <a:ext cx="381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164" name="Picture 140" descr="page1image82880880">
            <a:extLst>
              <a:ext uri="{FF2B5EF4-FFF2-40B4-BE49-F238E27FC236}">
                <a16:creationId xmlns:a16="http://schemas.microsoft.com/office/drawing/2014/main" id="{8850F83D-1A5E-B193-BF30-40C0419436A7}"/>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0" y="0"/>
            <a:ext cx="762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165" name="Picture 141" descr="page1image82881088">
            <a:extLst>
              <a:ext uri="{FF2B5EF4-FFF2-40B4-BE49-F238E27FC236}">
                <a16:creationId xmlns:a16="http://schemas.microsoft.com/office/drawing/2014/main" id="{74911400-924F-D631-C04B-790611E2CAB9}"/>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166" name="Picture 142" descr="page1image82881296">
            <a:extLst>
              <a:ext uri="{FF2B5EF4-FFF2-40B4-BE49-F238E27FC236}">
                <a16:creationId xmlns:a16="http://schemas.microsoft.com/office/drawing/2014/main" id="{286889B9-CA39-65F4-143C-78528B95DA3A}"/>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0" y="0"/>
            <a:ext cx="25400" cy="127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3F1AC9DC-E435-CE22-85AF-CDC1163F9A30}"/>
              </a:ext>
            </a:extLst>
          </p:cNvPr>
          <p:cNvCxnSpPr>
            <a:cxnSpLocks/>
          </p:cNvCxnSpPr>
          <p:nvPr/>
        </p:nvCxnSpPr>
        <p:spPr>
          <a:xfrm>
            <a:off x="3552403" y="6085211"/>
            <a:ext cx="922493"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9989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0F149-963E-4A77-DC8D-C12753704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CBF78-8404-8C71-323B-D7CD854F2AA5}"/>
              </a:ext>
            </a:extLst>
          </p:cNvPr>
          <p:cNvSpPr>
            <a:spLocks noGrp="1"/>
          </p:cNvSpPr>
          <p:nvPr>
            <p:ph type="title"/>
          </p:nvPr>
        </p:nvSpPr>
        <p:spPr/>
        <p:txBody>
          <a:bodyPr/>
          <a:lstStyle/>
          <a:p>
            <a:r>
              <a:rPr lang="en-US" dirty="0"/>
              <a:t>3D PBCs </a:t>
            </a:r>
            <a:r>
              <a:rPr lang="en-US"/>
              <a:t>(see A </a:t>
            </a:r>
            <a:r>
              <a:rPr lang="en-US" dirty="0"/>
              <a:t>on pg. 2)</a:t>
            </a:r>
          </a:p>
        </p:txBody>
      </p:sp>
      <p:pic>
        <p:nvPicPr>
          <p:cNvPr id="9" name="Picture 8">
            <a:extLst>
              <a:ext uri="{FF2B5EF4-FFF2-40B4-BE49-F238E27FC236}">
                <a16:creationId xmlns:a16="http://schemas.microsoft.com/office/drawing/2014/main" id="{898ECBA1-93D9-1310-E69B-9302C49DEB7B}"/>
              </a:ext>
            </a:extLst>
          </p:cNvPr>
          <p:cNvPicPr>
            <a:picLocks noChangeAspect="1"/>
          </p:cNvPicPr>
          <p:nvPr/>
        </p:nvPicPr>
        <p:blipFill>
          <a:blip r:embed="rId2"/>
          <a:stretch>
            <a:fillRect/>
          </a:stretch>
        </p:blipFill>
        <p:spPr>
          <a:xfrm rot="5400000">
            <a:off x="3105579" y="-257268"/>
            <a:ext cx="2932842" cy="6858000"/>
          </a:xfrm>
          <a:prstGeom prst="rect">
            <a:avLst/>
          </a:prstGeom>
        </p:spPr>
      </p:pic>
      <p:sp>
        <p:nvSpPr>
          <p:cNvPr id="4" name="Freeform 3">
            <a:extLst>
              <a:ext uri="{FF2B5EF4-FFF2-40B4-BE49-F238E27FC236}">
                <a16:creationId xmlns:a16="http://schemas.microsoft.com/office/drawing/2014/main" id="{86569481-657F-0507-C121-56ADBFBB5D4C}"/>
              </a:ext>
            </a:extLst>
          </p:cNvPr>
          <p:cNvSpPr/>
          <p:nvPr/>
        </p:nvSpPr>
        <p:spPr>
          <a:xfrm>
            <a:off x="0" y="3822700"/>
            <a:ext cx="6146257" cy="2213026"/>
          </a:xfrm>
          <a:custGeom>
            <a:avLst/>
            <a:gdLst>
              <a:gd name="connsiteX0" fmla="*/ 576580 w 6146257"/>
              <a:gd name="connsiteY0" fmla="*/ 34747 h 2039812"/>
              <a:gd name="connsiteX1" fmla="*/ 4100616 w 6146257"/>
              <a:gd name="connsiteY1" fmla="*/ 538181 h 2039812"/>
              <a:gd name="connsiteX2" fmla="*/ 5652014 w 6146257"/>
              <a:gd name="connsiteY2" fmla="*/ 1092986 h 2039812"/>
              <a:gd name="connsiteX3" fmla="*/ 6001335 w 6146257"/>
              <a:gd name="connsiteY3" fmla="*/ 1688887 h 2039812"/>
              <a:gd name="connsiteX4" fmla="*/ 3473892 w 6146257"/>
              <a:gd name="connsiteY4" fmla="*/ 2038208 h 2039812"/>
              <a:gd name="connsiteX5" fmla="*/ 288904 w 6146257"/>
              <a:gd name="connsiteY5" fmla="*/ 1555323 h 2039812"/>
              <a:gd name="connsiteX6" fmla="*/ 576580 w 6146257"/>
              <a:gd name="connsiteY6" fmla="*/ 34747 h 203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6257" h="2039812">
                <a:moveTo>
                  <a:pt x="576580" y="34747"/>
                </a:moveTo>
                <a:cubicBezTo>
                  <a:pt x="1211865" y="-134777"/>
                  <a:pt x="3254710" y="361808"/>
                  <a:pt x="4100616" y="538181"/>
                </a:cubicBezTo>
                <a:cubicBezTo>
                  <a:pt x="4946522" y="714554"/>
                  <a:pt x="5335228" y="901202"/>
                  <a:pt x="5652014" y="1092986"/>
                </a:cubicBezTo>
                <a:cubicBezTo>
                  <a:pt x="5968801" y="1284770"/>
                  <a:pt x="6364355" y="1531350"/>
                  <a:pt x="6001335" y="1688887"/>
                </a:cubicBezTo>
                <a:cubicBezTo>
                  <a:pt x="5638315" y="1846424"/>
                  <a:pt x="4425964" y="2060469"/>
                  <a:pt x="3473892" y="2038208"/>
                </a:cubicBezTo>
                <a:cubicBezTo>
                  <a:pt x="2521820" y="2015947"/>
                  <a:pt x="768365" y="1889233"/>
                  <a:pt x="288904" y="1555323"/>
                </a:cubicBezTo>
                <a:cubicBezTo>
                  <a:pt x="-190557" y="1221413"/>
                  <a:pt x="-58705" y="204271"/>
                  <a:pt x="576580" y="34747"/>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893883C-2566-F8CD-80F9-5522D643732A}"/>
              </a:ext>
            </a:extLst>
          </p:cNvPr>
          <p:cNvPicPr>
            <a:picLocks noChangeAspect="1"/>
          </p:cNvPicPr>
          <p:nvPr/>
        </p:nvPicPr>
        <p:blipFill>
          <a:blip r:embed="rId3"/>
          <a:stretch>
            <a:fillRect/>
          </a:stretch>
        </p:blipFill>
        <p:spPr>
          <a:xfrm>
            <a:off x="670090" y="3822700"/>
            <a:ext cx="2764486" cy="2544924"/>
          </a:xfrm>
          <a:prstGeom prst="rect">
            <a:avLst/>
          </a:prstGeom>
        </p:spPr>
      </p:pic>
      <p:sp>
        <p:nvSpPr>
          <p:cNvPr id="3" name="TextBox 2">
            <a:extLst>
              <a:ext uri="{FF2B5EF4-FFF2-40B4-BE49-F238E27FC236}">
                <a16:creationId xmlns:a16="http://schemas.microsoft.com/office/drawing/2014/main" id="{C4195436-0467-4D6D-DC41-B4B738C88EDD}"/>
              </a:ext>
            </a:extLst>
          </p:cNvPr>
          <p:cNvSpPr txBox="1"/>
          <p:nvPr/>
        </p:nvSpPr>
        <p:spPr>
          <a:xfrm>
            <a:off x="3708402" y="5651330"/>
            <a:ext cx="5195205" cy="276999"/>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200" b="1" dirty="0">
                <a:latin typeface="Calibri" charset="0"/>
                <a:ea typeface="Calibri" charset="0"/>
                <a:cs typeface="Calibri" charset="0"/>
              </a:rPr>
              <a:t>The RVE does not need to be located in the 1</a:t>
            </a:r>
            <a:r>
              <a:rPr lang="en-US" sz="1200" b="1" baseline="30000" dirty="0">
                <a:latin typeface="Calibri" charset="0"/>
                <a:ea typeface="Calibri" charset="0"/>
                <a:cs typeface="Calibri" charset="0"/>
              </a:rPr>
              <a:t>st </a:t>
            </a:r>
            <a:r>
              <a:rPr lang="en-US" sz="1200" b="1" dirty="0">
                <a:latin typeface="Calibri" charset="0"/>
                <a:ea typeface="Calibri" charset="0"/>
                <a:cs typeface="Calibri" charset="0"/>
              </a:rPr>
              <a:t>quadrant with node A at (0,0,0) </a:t>
            </a:r>
          </a:p>
        </p:txBody>
      </p:sp>
      <p:sp>
        <p:nvSpPr>
          <p:cNvPr id="8" name="Rectangle 7">
            <a:extLst>
              <a:ext uri="{FF2B5EF4-FFF2-40B4-BE49-F238E27FC236}">
                <a16:creationId xmlns:a16="http://schemas.microsoft.com/office/drawing/2014/main" id="{D7689D3C-EE5C-5C01-566A-CD180D97FB17}"/>
              </a:ext>
            </a:extLst>
          </p:cNvPr>
          <p:cNvSpPr/>
          <p:nvPr/>
        </p:nvSpPr>
        <p:spPr>
          <a:xfrm>
            <a:off x="4158738" y="4755959"/>
            <a:ext cx="4604262" cy="576692"/>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D7B0062-094D-A947-CF5B-1357CB54D103}"/>
              </a:ext>
            </a:extLst>
          </p:cNvPr>
          <p:cNvSpPr txBox="1"/>
          <p:nvPr/>
        </p:nvSpPr>
        <p:spPr>
          <a:xfrm>
            <a:off x="4158738" y="4755959"/>
            <a:ext cx="4583819" cy="276999"/>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200" dirty="0">
                <a:latin typeface="Calibri" charset="0"/>
                <a:ea typeface="Calibri" charset="0"/>
                <a:cs typeface="Calibri" charset="0"/>
              </a:rPr>
              <a:t>Reduction to the </a:t>
            </a:r>
            <a:r>
              <a:rPr lang="en-US" sz="1200" dirty="0" err="1">
                <a:latin typeface="Calibri" charset="0"/>
                <a:ea typeface="Calibri" charset="0"/>
                <a:cs typeface="Calibri" charset="0"/>
              </a:rPr>
              <a:t>2D</a:t>
            </a:r>
            <a:r>
              <a:rPr lang="en-US" sz="1200" dirty="0">
                <a:latin typeface="Calibri" charset="0"/>
                <a:ea typeface="Calibri" charset="0"/>
                <a:cs typeface="Calibri" charset="0"/>
              </a:rPr>
              <a:t> case is straightforward (vertexes H-G-D-C deleted)</a:t>
            </a:r>
          </a:p>
        </p:txBody>
      </p:sp>
      <p:pic>
        <p:nvPicPr>
          <p:cNvPr id="7" name="Picture 6">
            <a:extLst>
              <a:ext uri="{FF2B5EF4-FFF2-40B4-BE49-F238E27FC236}">
                <a16:creationId xmlns:a16="http://schemas.microsoft.com/office/drawing/2014/main" id="{9B466C94-FBC6-4A07-6002-0AC453087A33}"/>
              </a:ext>
            </a:extLst>
          </p:cNvPr>
          <p:cNvPicPr>
            <a:picLocks noChangeAspect="1"/>
          </p:cNvPicPr>
          <p:nvPr/>
        </p:nvPicPr>
        <p:blipFill>
          <a:blip r:embed="rId4"/>
          <a:stretch>
            <a:fillRect/>
          </a:stretch>
        </p:blipFill>
        <p:spPr>
          <a:xfrm>
            <a:off x="5493205" y="5095162"/>
            <a:ext cx="1625600" cy="139700"/>
          </a:xfrm>
          <a:prstGeom prst="rect">
            <a:avLst/>
          </a:prstGeom>
        </p:spPr>
      </p:pic>
    </p:spTree>
    <p:extLst>
      <p:ext uri="{BB962C8B-B14F-4D97-AF65-F5344CB8AC3E}">
        <p14:creationId xmlns:p14="http://schemas.microsoft.com/office/powerpoint/2010/main" val="265946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AC031-5BCF-DD6E-7D90-ABC3DA886C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3CA53-671A-B899-6D17-BE96CFCF0A61}"/>
              </a:ext>
            </a:extLst>
          </p:cNvPr>
          <p:cNvSpPr>
            <a:spLocks noGrp="1"/>
          </p:cNvSpPr>
          <p:nvPr>
            <p:ph type="title"/>
          </p:nvPr>
        </p:nvSpPr>
        <p:spPr/>
        <p:txBody>
          <a:bodyPr/>
          <a:lstStyle/>
          <a:p>
            <a:r>
              <a:rPr lang="en-US" dirty="0"/>
              <a:t>Multi-Point Constraint Equations</a:t>
            </a:r>
          </a:p>
        </p:txBody>
      </p:sp>
      <p:sp>
        <p:nvSpPr>
          <p:cNvPr id="6" name="Content Placeholder 5">
            <a:extLst>
              <a:ext uri="{FF2B5EF4-FFF2-40B4-BE49-F238E27FC236}">
                <a16:creationId xmlns:a16="http://schemas.microsoft.com/office/drawing/2014/main" id="{4C119EB1-193D-8088-5FE0-BD2F5C3961D2}"/>
              </a:ext>
            </a:extLst>
          </p:cNvPr>
          <p:cNvSpPr>
            <a:spLocks noGrp="1"/>
          </p:cNvSpPr>
          <p:nvPr>
            <p:ph sz="quarter" idx="1"/>
          </p:nvPr>
        </p:nvSpPr>
        <p:spPr>
          <a:xfrm>
            <a:off x="280874" y="1495004"/>
            <a:ext cx="4032181" cy="4495800"/>
          </a:xfrm>
        </p:spPr>
        <p:txBody>
          <a:bodyPr/>
          <a:lstStyle/>
          <a:p>
            <a:pPr marL="285750" indent="-285750">
              <a:lnSpc>
                <a:spcPts val="1700"/>
              </a:lnSpc>
              <a:spcBef>
                <a:spcPts val="0"/>
              </a:spcBef>
              <a:spcAft>
                <a:spcPts val="12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The PBCs are multi-point constraint (MPC) equations. </a:t>
            </a:r>
          </a:p>
          <a:p>
            <a:pPr marL="285750" indent="-285750">
              <a:lnSpc>
                <a:spcPts val="1700"/>
              </a:lnSpc>
              <a:spcBef>
                <a:spcPts val="0"/>
              </a:spcBef>
              <a:spcAft>
                <a:spcPts val="12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When the known, (loading) strain terms in an equation are zero, the MPC is homogeneous. </a:t>
            </a:r>
          </a:p>
          <a:p>
            <a:pPr marL="285750" indent="-285750">
              <a:lnSpc>
                <a:spcPts val="1700"/>
              </a:lnSpc>
              <a:spcBef>
                <a:spcPts val="0"/>
              </a:spcBef>
              <a:spcAft>
                <a:spcPts val="12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When one or more of the known (loading) strain terms is not zero, the MPC is inhomogeneous.</a:t>
            </a:r>
          </a:p>
          <a:p>
            <a:pPr marL="285750" indent="-285750">
              <a:lnSpc>
                <a:spcPts val="1700"/>
              </a:lnSpc>
              <a:spcBef>
                <a:spcPts val="0"/>
              </a:spcBef>
              <a:spcAft>
                <a:spcPts val="12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Some finite element codes, including WARP3D, support only homogeneous MPC equations.</a:t>
            </a:r>
          </a:p>
          <a:p>
            <a:pPr marL="285750" indent="-285750">
              <a:lnSpc>
                <a:spcPts val="1700"/>
              </a:lnSpc>
              <a:spcBef>
                <a:spcPts val="0"/>
              </a:spcBef>
              <a:spcAft>
                <a:spcPts val="12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The dummy node – rigid link technique is often used to overcome this limitation.</a:t>
            </a:r>
          </a:p>
          <a:p>
            <a:pPr>
              <a:lnSpc>
                <a:spcPts val="1700"/>
              </a:lnSpc>
              <a:spcBef>
                <a:spcPts val="0"/>
              </a:spcBef>
              <a:spcAft>
                <a:spcPts val="1200"/>
              </a:spcAft>
            </a:pPr>
            <a:endParaRPr lang="en-US" sz="1600" dirty="0"/>
          </a:p>
        </p:txBody>
      </p:sp>
      <p:sp>
        <p:nvSpPr>
          <p:cNvPr id="3" name="TextBox 2">
            <a:extLst>
              <a:ext uri="{FF2B5EF4-FFF2-40B4-BE49-F238E27FC236}">
                <a16:creationId xmlns:a16="http://schemas.microsoft.com/office/drawing/2014/main" id="{5E61EA1D-9C60-8781-1438-C23309A2D69A}"/>
              </a:ext>
            </a:extLst>
          </p:cNvPr>
          <p:cNvSpPr txBox="1"/>
          <p:nvPr/>
        </p:nvSpPr>
        <p:spPr>
          <a:xfrm>
            <a:off x="5243639" y="1920895"/>
            <a:ext cx="3262432" cy="301621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000" b="1" dirty="0">
                <a:latin typeface="Courier New" panose="02070309020205020404" pitchFamily="49" charset="0"/>
                <a:ea typeface="Calibri" charset="0"/>
                <a:cs typeface="Courier New" panose="02070309020205020404" pitchFamily="49" charset="0"/>
              </a:rPr>
              <a:t>constraints</a:t>
            </a:r>
          </a:p>
          <a:p>
            <a:r>
              <a:rPr lang="en-US" sz="1000" b="1" dirty="0">
                <a:latin typeface="Courier New" panose="02070309020205020404" pitchFamily="49" charset="0"/>
                <a:ea typeface="Calibri" charset="0"/>
                <a:cs typeface="Courier New" panose="02070309020205020404" pitchFamily="49" charset="0"/>
              </a:rPr>
              <a:t>   14 u = 0 v = 0 </a:t>
            </a:r>
          </a:p>
          <a:p>
            <a:r>
              <a:rPr lang="en-US" sz="1000" b="1" dirty="0">
                <a:latin typeface="Courier New" panose="02070309020205020404" pitchFamily="49" charset="0"/>
                <a:ea typeface="Calibri" charset="0"/>
                <a:cs typeface="Courier New" panose="02070309020205020404" pitchFamily="49" charset="0"/>
              </a:rPr>
              <a:t>   642 u = 0.1   w = -0.3 </a:t>
            </a:r>
          </a:p>
          <a:p>
            <a:r>
              <a:rPr lang="en-US" sz="1000" b="1" dirty="0">
                <a:latin typeface="Courier New" panose="02070309020205020404" pitchFamily="49" charset="0"/>
                <a:ea typeface="Calibri" charset="0"/>
                <a:cs typeface="Courier New" panose="02070309020205020404" pitchFamily="49" charset="0"/>
              </a:rPr>
              <a:t>    …</a:t>
            </a:r>
          </a:p>
          <a:p>
            <a:r>
              <a:rPr lang="en-US" sz="1000" b="1" dirty="0">
                <a:latin typeface="Courier New" panose="02070309020205020404" pitchFamily="49" charset="0"/>
                <a:ea typeface="Calibri" charset="0"/>
                <a:cs typeface="Courier New" panose="02070309020205020404" pitchFamily="49" charset="0"/>
              </a:rPr>
              <a:t>    … </a:t>
            </a:r>
          </a:p>
          <a:p>
            <a:endParaRPr lang="en-US" sz="1000" b="1" dirty="0">
              <a:latin typeface="Courier New" panose="02070309020205020404" pitchFamily="49" charset="0"/>
              <a:ea typeface="Calibri" charset="0"/>
              <a:cs typeface="Courier New" panose="02070309020205020404" pitchFamily="49" charset="0"/>
            </a:endParaRPr>
          </a:p>
          <a:p>
            <a:endParaRPr lang="en-US" sz="1000" b="1" dirty="0">
              <a:latin typeface="Courier New" panose="02070309020205020404" pitchFamily="49" charset="0"/>
              <a:ea typeface="Calibri" charset="0"/>
              <a:cs typeface="Courier New" panose="02070309020205020404" pitchFamily="49" charset="0"/>
            </a:endParaRPr>
          </a:p>
          <a:p>
            <a:r>
              <a:rPr lang="en-US" sz="1000" b="1" dirty="0">
                <a:latin typeface="Courier New" panose="02070309020205020404" pitchFamily="49" charset="0"/>
                <a:ea typeface="Calibri" charset="0"/>
                <a:cs typeface="Courier New" panose="02070309020205020404" pitchFamily="49" charset="0"/>
              </a:rPr>
              <a:t>  multipoint</a:t>
            </a:r>
          </a:p>
          <a:p>
            <a:r>
              <a:rPr lang="en-US" sz="1000" b="1" dirty="0">
                <a:latin typeface="Courier New" panose="02070309020205020404" pitchFamily="49" charset="0"/>
                <a:cs typeface="Courier New" panose="02070309020205020404" pitchFamily="49" charset="0"/>
              </a:rPr>
              <a:t>   23 1.0 v  - 5 1.0 v = 0.</a:t>
            </a:r>
          </a:p>
          <a:p>
            <a:r>
              <a:rPr lang="en-US" sz="1000" b="1" dirty="0">
                <a:latin typeface="Courier New" panose="02070309020205020404" pitchFamily="49" charset="0"/>
                <a:cs typeface="Courier New" panose="02070309020205020404" pitchFamily="49" charset="0"/>
              </a:rPr>
              <a:t>   23 1.0 w  - 5 1.0 w = 0.</a:t>
            </a:r>
          </a:p>
          <a:p>
            <a:r>
              <a:rPr lang="en-US" sz="1000" b="1" dirty="0">
                <a:latin typeface="Courier New" panose="02070309020205020404" pitchFamily="49" charset="0"/>
                <a:cs typeface="Courier New" panose="02070309020205020404" pitchFamily="49" charset="0"/>
              </a:rPr>
              <a:t>   18 1.0 u  - 10 1.0 u  - 28 1.0 u = 0.</a:t>
            </a:r>
          </a:p>
          <a:p>
            <a:r>
              <a:rPr lang="en-US" sz="1000" b="1" dirty="0">
                <a:latin typeface="Courier New" panose="02070309020205020404" pitchFamily="49" charset="0"/>
                <a:cs typeface="Courier New" panose="02070309020205020404" pitchFamily="49" charset="0"/>
              </a:rPr>
              <a:t>   18 1.0 v  - 10 1.0 v = 0.</a:t>
            </a:r>
          </a:p>
          <a:p>
            <a:r>
              <a:rPr lang="en-US" sz="1000" b="1" dirty="0">
                <a:latin typeface="Courier New" panose="02070309020205020404" pitchFamily="49" charset="0"/>
                <a:cs typeface="Courier New" panose="02070309020205020404" pitchFamily="49" charset="0"/>
              </a:rPr>
              <a:t>   18 1.0 w  - 10 1.0 w = 0.</a:t>
            </a:r>
          </a:p>
          <a:p>
            <a:r>
              <a:rPr lang="en-US" sz="1000" b="1" dirty="0">
                <a:latin typeface="Courier New" panose="02070309020205020404" pitchFamily="49" charset="0"/>
                <a:cs typeface="Courier New" panose="02070309020205020404" pitchFamily="49" charset="0"/>
              </a:rPr>
              <a:t>   12 1.0 u  - 16 1.0 u  - 28 1.0 u = 0.</a:t>
            </a:r>
          </a:p>
          <a:p>
            <a:r>
              <a:rPr lang="en-US" sz="1000" b="1" dirty="0">
                <a:latin typeface="Courier New" panose="02070309020205020404" pitchFamily="49" charset="0"/>
                <a:cs typeface="Courier New" panose="02070309020205020404" pitchFamily="49" charset="0"/>
              </a:rPr>
              <a:t>   12 1.0 v  - 16 1.0 v = 0.</a:t>
            </a:r>
          </a:p>
          <a:p>
            <a:r>
              <a:rPr lang="en-US" sz="1000" b="1" dirty="0">
                <a:latin typeface="Courier New" panose="02070309020205020404" pitchFamily="49" charset="0"/>
                <a:ea typeface="Calibri" charset="0"/>
                <a:cs typeface="Courier New" panose="02070309020205020404" pitchFamily="49" charset="0"/>
              </a:rPr>
              <a:t>      … </a:t>
            </a:r>
          </a:p>
          <a:p>
            <a:r>
              <a:rPr lang="en-US" sz="1000" b="1" dirty="0">
                <a:latin typeface="Courier New" panose="02070309020205020404" pitchFamily="49" charset="0"/>
                <a:ea typeface="Calibri" charset="0"/>
                <a:cs typeface="Courier New" panose="02070309020205020404" pitchFamily="49" charset="0"/>
              </a:rPr>
              <a:t>      …</a:t>
            </a:r>
          </a:p>
          <a:p>
            <a:endParaRPr lang="en-US" sz="1000" b="1" dirty="0">
              <a:latin typeface="Courier New" panose="02070309020205020404" pitchFamily="49" charset="0"/>
              <a:ea typeface="Calibri" charset="0"/>
              <a:cs typeface="Courier New" panose="02070309020205020404" pitchFamily="49" charset="0"/>
            </a:endParaRPr>
          </a:p>
          <a:p>
            <a:r>
              <a:rPr lang="en-US" sz="1000" b="1" dirty="0">
                <a:latin typeface="Courier New" panose="02070309020205020404" pitchFamily="49" charset="0"/>
                <a:ea typeface="Calibri" charset="0"/>
                <a:cs typeface="Courier New" panose="02070309020205020404" pitchFamily="49" charset="0"/>
              </a:rPr>
              <a:t>   </a:t>
            </a:r>
          </a:p>
        </p:txBody>
      </p:sp>
      <p:sp>
        <p:nvSpPr>
          <p:cNvPr id="4" name="TextBox 3">
            <a:extLst>
              <a:ext uri="{FF2B5EF4-FFF2-40B4-BE49-F238E27FC236}">
                <a16:creationId xmlns:a16="http://schemas.microsoft.com/office/drawing/2014/main" id="{9D0CF5AF-5585-67DA-82F9-7BA62CF7E727}"/>
              </a:ext>
            </a:extLst>
          </p:cNvPr>
          <p:cNvSpPr txBox="1"/>
          <p:nvPr/>
        </p:nvSpPr>
        <p:spPr>
          <a:xfrm>
            <a:off x="5397388" y="1438360"/>
            <a:ext cx="2072812" cy="338554"/>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1600" b="1" u="sng" dirty="0">
                <a:latin typeface="Calibri" charset="0"/>
                <a:ea typeface="Calibri" charset="0"/>
                <a:cs typeface="Calibri" charset="0"/>
              </a:rPr>
              <a:t>WARP3D input format</a:t>
            </a:r>
          </a:p>
        </p:txBody>
      </p:sp>
      <p:sp>
        <p:nvSpPr>
          <p:cNvPr id="5" name="TextBox 4">
            <a:extLst>
              <a:ext uri="{FF2B5EF4-FFF2-40B4-BE49-F238E27FC236}">
                <a16:creationId xmlns:a16="http://schemas.microsoft.com/office/drawing/2014/main" id="{E2DFFECF-F4F1-0885-590C-37A55C752B04}"/>
              </a:ext>
            </a:extLst>
          </p:cNvPr>
          <p:cNvSpPr txBox="1"/>
          <p:nvPr/>
        </p:nvSpPr>
        <p:spPr>
          <a:xfrm>
            <a:off x="5316467" y="4621649"/>
            <a:ext cx="3189604" cy="1785104"/>
          </a:xfrm>
          <a:prstGeom prst="rect">
            <a:avLst/>
          </a:prstGeom>
          <a:solidFill>
            <a:schemeClr val="accent3">
              <a:lumMod val="20000"/>
              <a:lumOff val="80000"/>
            </a:schemeClr>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228600" indent="-228600">
              <a:buAutoNum type="arabicPeriod"/>
            </a:pPr>
            <a:r>
              <a:rPr lang="en-US" sz="1000" b="1" dirty="0">
                <a:latin typeface="Calibri" charset="0"/>
                <a:ea typeface="Calibri" charset="0"/>
                <a:cs typeface="Calibri" charset="0"/>
              </a:rPr>
              <a:t>The “absolute” constraint must come first.</a:t>
            </a:r>
          </a:p>
          <a:p>
            <a:pPr marL="228600" indent="-228600">
              <a:buAutoNum type="arabicPeriod"/>
            </a:pPr>
            <a:r>
              <a:rPr lang="en-US" sz="1000" b="1" dirty="0">
                <a:latin typeface="Calibri" charset="0"/>
                <a:ea typeface="Calibri" charset="0"/>
                <a:cs typeface="Calibri" charset="0"/>
              </a:rPr>
              <a:t>The keyword “multipoint” ends the absolute constraints and starts the MPCs.</a:t>
            </a:r>
          </a:p>
          <a:p>
            <a:pPr marL="228600" indent="-228600">
              <a:buAutoNum type="arabicPeriod"/>
            </a:pPr>
            <a:r>
              <a:rPr lang="en-US" sz="1000" b="1" dirty="0">
                <a:latin typeface="Calibri" charset="0"/>
                <a:ea typeface="Calibri" charset="0"/>
                <a:cs typeface="Calibri" charset="0"/>
              </a:rPr>
              <a:t>No absolute constraints can be mixed with the multipoint constraints.</a:t>
            </a:r>
          </a:p>
          <a:p>
            <a:pPr marL="228600" indent="-228600">
              <a:buAutoNum type="arabicPeriod"/>
            </a:pPr>
            <a:r>
              <a:rPr lang="en-US" sz="1000" b="1" dirty="0">
                <a:latin typeface="Calibri" charset="0"/>
                <a:ea typeface="Calibri" charset="0"/>
                <a:cs typeface="Calibri" charset="0"/>
              </a:rPr>
              <a:t>Every MPC equation must be homogeneous.</a:t>
            </a:r>
          </a:p>
          <a:p>
            <a:pPr marL="228600" indent="-228600">
              <a:buAutoNum type="arabicPeriod"/>
            </a:pPr>
            <a:r>
              <a:rPr lang="en-US" sz="1000" b="1" dirty="0">
                <a:latin typeface="Calibri" charset="0"/>
                <a:ea typeface="Calibri" charset="0"/>
                <a:cs typeface="Calibri" charset="0"/>
              </a:rPr>
              <a:t>No coefficient in an MPC equation may  = 0.</a:t>
            </a:r>
          </a:p>
          <a:p>
            <a:pPr marL="228600" indent="-228600">
              <a:buAutoNum type="arabicPeriod"/>
            </a:pPr>
            <a:r>
              <a:rPr lang="en-US" sz="1000" b="1" dirty="0">
                <a:latin typeface="Calibri" charset="0"/>
                <a:ea typeface="Calibri" charset="0"/>
                <a:cs typeface="Calibri" charset="0"/>
              </a:rPr>
              <a:t>Coefficients can be other than 1.0.</a:t>
            </a:r>
          </a:p>
          <a:p>
            <a:pPr marL="228600" indent="-228600">
              <a:buAutoNum type="arabicPeriod"/>
            </a:pPr>
            <a:r>
              <a:rPr lang="en-US" sz="1000" b="1" dirty="0">
                <a:latin typeface="Calibri" charset="0"/>
                <a:ea typeface="Calibri" charset="0"/>
                <a:cs typeface="Calibri" charset="0"/>
              </a:rPr>
              <a:t>If the ”constraints” command appears again in the input, *all* existing constraint definition are deleted.</a:t>
            </a:r>
          </a:p>
        </p:txBody>
      </p:sp>
    </p:spTree>
    <p:extLst>
      <p:ext uri="{BB962C8B-B14F-4D97-AF65-F5344CB8AC3E}">
        <p14:creationId xmlns:p14="http://schemas.microsoft.com/office/powerpoint/2010/main" val="252610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D1CC4-D28E-4B4C-244B-161C7442F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EAA7F-AB9B-5654-F1F7-35EDA3212A7C}"/>
              </a:ext>
            </a:extLst>
          </p:cNvPr>
          <p:cNvSpPr>
            <a:spLocks noGrp="1"/>
          </p:cNvSpPr>
          <p:nvPr>
            <p:ph type="title"/>
          </p:nvPr>
        </p:nvSpPr>
        <p:spPr/>
        <p:txBody>
          <a:bodyPr/>
          <a:lstStyle/>
          <a:p>
            <a:r>
              <a:rPr lang="en-US" sz="3600" dirty="0"/>
              <a:t>Dummy Node – Link Element Technique</a:t>
            </a:r>
          </a:p>
        </p:txBody>
      </p:sp>
      <p:sp>
        <p:nvSpPr>
          <p:cNvPr id="6" name="Content Placeholder 5">
            <a:extLst>
              <a:ext uri="{FF2B5EF4-FFF2-40B4-BE49-F238E27FC236}">
                <a16:creationId xmlns:a16="http://schemas.microsoft.com/office/drawing/2014/main" id="{551D92FA-F8EB-1D3E-9DAE-A651AC1AB090}"/>
              </a:ext>
            </a:extLst>
          </p:cNvPr>
          <p:cNvSpPr>
            <a:spLocks noGrp="1"/>
          </p:cNvSpPr>
          <p:nvPr>
            <p:ph sz="quarter" idx="1"/>
          </p:nvPr>
        </p:nvSpPr>
        <p:spPr>
          <a:xfrm>
            <a:off x="609600" y="1645493"/>
            <a:ext cx="4988052" cy="4495800"/>
          </a:xfrm>
        </p:spPr>
        <p:txBody>
          <a:bodyPr/>
          <a:lstStyle/>
          <a:p>
            <a:pPr marL="285750" indent="-285750">
              <a:lnSpc>
                <a:spcPts val="1800"/>
              </a:lnSpc>
              <a:spcBef>
                <a:spcPts val="1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Link element has 2 nodes, most often with identical coordinates – </a:t>
            </a:r>
            <a:r>
              <a:rPr lang="en-US" sz="1800" dirty="0"/>
              <a:t>coordinates play no role in the element stiffness matrix (only connectivity and stiffness values matter)</a:t>
            </a:r>
            <a:r>
              <a:rPr lang="en-US" sz="1800" dirty="0">
                <a:latin typeface="Calibri" panose="020F0502020204030204" pitchFamily="34" charset="0"/>
                <a:cs typeface="Calibri" panose="020F0502020204030204" pitchFamily="34" charset="0"/>
              </a:rPr>
              <a:t>. </a:t>
            </a:r>
          </a:p>
          <a:p>
            <a:pPr marL="285750" indent="-285750">
              <a:lnSpc>
                <a:spcPts val="1800"/>
              </a:lnSpc>
              <a:spcBef>
                <a:spcPts val="1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Placed away from RVE mesh for clarity but location has no effect on solution.</a:t>
            </a:r>
          </a:p>
          <a:p>
            <a:pPr marL="285750" indent="-285750">
              <a:lnSpc>
                <a:spcPts val="1800"/>
              </a:lnSpc>
              <a:spcBef>
                <a:spcPts val="1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Nodes connected by stiff, linear springs oriented along global </a:t>
            </a:r>
            <a:r>
              <a:rPr lang="en-US" sz="1800" i="1" dirty="0">
                <a:latin typeface="Century Schoolbook" panose="02040604050505020304" pitchFamily="18" charset="0"/>
                <a:cs typeface="Calibri" panose="020F0502020204030204" pitchFamily="34" charset="0"/>
              </a:rPr>
              <a:t>X-Y-Z</a:t>
            </a:r>
            <a:r>
              <a:rPr lang="en-US" sz="1800" dirty="0">
                <a:latin typeface="Calibri" panose="020F0502020204030204" pitchFamily="34" charset="0"/>
                <a:cs typeface="Calibri" panose="020F0502020204030204" pitchFamily="34" charset="0"/>
              </a:rPr>
              <a:t> axes</a:t>
            </a:r>
          </a:p>
          <a:p>
            <a:pPr marL="285750" indent="-285750">
              <a:lnSpc>
                <a:spcPts val="1800"/>
              </a:lnSpc>
              <a:spcBef>
                <a:spcPts val="1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Connected to nodes 49, 50 in figure. </a:t>
            </a:r>
          </a:p>
          <a:p>
            <a:pPr marL="285750" indent="-285750">
              <a:lnSpc>
                <a:spcPts val="1800"/>
              </a:lnSpc>
              <a:spcBef>
                <a:spcPts val="1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In this example, displacements are applied to node 50 with node 49 appearing in the MPC equations.</a:t>
            </a:r>
          </a:p>
          <a:p>
            <a:pPr marL="285750" indent="-285750">
              <a:lnSpc>
                <a:spcPts val="1800"/>
              </a:lnSpc>
              <a:spcBef>
                <a:spcPts val="1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With sufficiently large spring stiffnesses, node 49 displacements are identical to those imposed at node 50.</a:t>
            </a:r>
          </a:p>
          <a:p>
            <a:pPr marL="285750" indent="-285750">
              <a:lnSpc>
                <a:spcPts val="1800"/>
              </a:lnSpc>
              <a:spcBef>
                <a:spcPts val="100"/>
              </a:spcBef>
              <a:buFont typeface="Arial" panose="020B0604020202020204" pitchFamily="34" charset="0"/>
              <a:buChar char="•"/>
            </a:pPr>
            <a:r>
              <a:rPr lang="en-US" sz="1800" u="sng" dirty="0">
                <a:latin typeface="Calibri" panose="020F0502020204030204" pitchFamily="34" charset="0"/>
                <a:cs typeface="Calibri" panose="020F0502020204030204" pitchFamily="34" charset="0"/>
              </a:rPr>
              <a:t>But</a:t>
            </a:r>
            <a:r>
              <a:rPr lang="en-US" sz="1800" dirty="0">
                <a:latin typeface="Calibri" panose="020F0502020204030204" pitchFamily="34" charset="0"/>
                <a:cs typeface="Calibri" panose="020F0502020204030204" pitchFamily="34" charset="0"/>
              </a:rPr>
              <a:t>, the MPC equations written using node 49 satisfy the requirement to be homogeneous.</a:t>
            </a:r>
          </a:p>
          <a:p>
            <a:pPr marL="285750" indent="-285750">
              <a:lnSpc>
                <a:spcPts val="1800"/>
              </a:lnSpc>
              <a:spcBef>
                <a:spcPts val="1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Node 49 is often termed the “dummy” node</a:t>
            </a:r>
          </a:p>
          <a:p>
            <a:pPr marL="285750" indent="-285750">
              <a:lnSpc>
                <a:spcPts val="1800"/>
              </a:lnSpc>
              <a:spcBef>
                <a:spcPts val="100"/>
              </a:spcBef>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642C71D9-9E79-FFBE-7650-54A6F788D4B6}"/>
              </a:ext>
            </a:extLst>
          </p:cNvPr>
          <p:cNvPicPr>
            <a:picLocks noChangeAspect="1"/>
          </p:cNvPicPr>
          <p:nvPr/>
        </p:nvPicPr>
        <p:blipFill>
          <a:blip r:embed="rId2"/>
          <a:stretch>
            <a:fillRect/>
          </a:stretch>
        </p:blipFill>
        <p:spPr>
          <a:xfrm>
            <a:off x="5772150" y="1752600"/>
            <a:ext cx="3162300" cy="3860800"/>
          </a:xfrm>
          <a:prstGeom prst="rect">
            <a:avLst/>
          </a:prstGeom>
        </p:spPr>
      </p:pic>
      <p:sp>
        <p:nvSpPr>
          <p:cNvPr id="3" name="TextBox 2">
            <a:extLst>
              <a:ext uri="{FF2B5EF4-FFF2-40B4-BE49-F238E27FC236}">
                <a16:creationId xmlns:a16="http://schemas.microsoft.com/office/drawing/2014/main" id="{849F0ACE-B797-875E-C4EC-DE5EF908D7D4}"/>
              </a:ext>
            </a:extLst>
          </p:cNvPr>
          <p:cNvSpPr txBox="1"/>
          <p:nvPr/>
        </p:nvSpPr>
        <p:spPr>
          <a:xfrm>
            <a:off x="5782434" y="5154400"/>
            <a:ext cx="2980566" cy="861774"/>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b="1" u="sng" dirty="0">
                <a:latin typeface="Calibri" charset="0"/>
                <a:ea typeface="Calibri" charset="0"/>
                <a:cs typeface="Calibri" charset="0"/>
              </a:rPr>
              <a:t>Remember:</a:t>
            </a:r>
            <a:r>
              <a:rPr lang="en-US" sz="1000" b="1" dirty="0">
                <a:latin typeface="Calibri" charset="0"/>
                <a:ea typeface="Calibri" charset="0"/>
                <a:cs typeface="Calibri" charset="0"/>
              </a:rPr>
              <a:t> in WARP3D the nodes must be numbered sequentially and the elements must be numbered sequentially. The dummy nodes and link elements are generally added after model nodes/elements.</a:t>
            </a:r>
          </a:p>
        </p:txBody>
      </p:sp>
    </p:spTree>
    <p:extLst>
      <p:ext uri="{BB962C8B-B14F-4D97-AF65-F5344CB8AC3E}">
        <p14:creationId xmlns:p14="http://schemas.microsoft.com/office/powerpoint/2010/main" val="483266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3762B-4D0E-B8E5-EBED-913C9DB93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5BA83-F440-983B-7436-C94C4A720262}"/>
              </a:ext>
            </a:extLst>
          </p:cNvPr>
          <p:cNvSpPr>
            <a:spLocks noGrp="1"/>
          </p:cNvSpPr>
          <p:nvPr>
            <p:ph type="title"/>
          </p:nvPr>
        </p:nvSpPr>
        <p:spPr/>
        <p:txBody>
          <a:bodyPr/>
          <a:lstStyle/>
          <a:p>
            <a:r>
              <a:rPr lang="en-US" sz="3600" dirty="0"/>
              <a:t>Example: Dummy Node – Link Element</a:t>
            </a:r>
          </a:p>
        </p:txBody>
      </p:sp>
      <p:pic>
        <p:nvPicPr>
          <p:cNvPr id="3" name="Picture 2">
            <a:extLst>
              <a:ext uri="{FF2B5EF4-FFF2-40B4-BE49-F238E27FC236}">
                <a16:creationId xmlns:a16="http://schemas.microsoft.com/office/drawing/2014/main" id="{4D14DF53-5CA8-6A86-4EF4-599F911C442E}"/>
              </a:ext>
            </a:extLst>
          </p:cNvPr>
          <p:cNvPicPr>
            <a:picLocks noChangeAspect="1"/>
          </p:cNvPicPr>
          <p:nvPr/>
        </p:nvPicPr>
        <p:blipFill>
          <a:blip r:embed="rId2"/>
          <a:stretch>
            <a:fillRect/>
          </a:stretch>
        </p:blipFill>
        <p:spPr>
          <a:xfrm>
            <a:off x="1727200" y="1383839"/>
            <a:ext cx="5272024" cy="3491711"/>
          </a:xfrm>
          <a:prstGeom prst="rect">
            <a:avLst/>
          </a:prstGeom>
        </p:spPr>
      </p:pic>
      <p:sp>
        <p:nvSpPr>
          <p:cNvPr id="10" name="TextBox 9">
            <a:extLst>
              <a:ext uri="{FF2B5EF4-FFF2-40B4-BE49-F238E27FC236}">
                <a16:creationId xmlns:a16="http://schemas.microsoft.com/office/drawing/2014/main" id="{A4E5E865-0D47-628C-F84B-6068E8E62DEF}"/>
              </a:ext>
            </a:extLst>
          </p:cNvPr>
          <p:cNvSpPr txBox="1"/>
          <p:nvPr/>
        </p:nvSpPr>
        <p:spPr>
          <a:xfrm>
            <a:off x="1562100" y="4240636"/>
            <a:ext cx="6976399" cy="2246769"/>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Example MPC equation using the dummy node 49 (WARP3D format):</a:t>
            </a:r>
          </a:p>
          <a:p>
            <a:br>
              <a:rPr lang="en-US" sz="1400" dirty="0">
                <a:latin typeface="Calibri" panose="020F0502020204030204" pitchFamily="34" charset="0"/>
                <a:cs typeface="Calibri" panose="020F0502020204030204" pitchFamily="34" charset="0"/>
              </a:rPr>
            </a:br>
            <a:br>
              <a:rPr lang="en-US" sz="1400" b="1" dirty="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Where  absolute constraints are imposed on node 50 (WARP3D format):</a:t>
            </a:r>
            <a:br>
              <a:rPr lang="en-US" sz="1400" b="1"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The </a:t>
            </a:r>
            <a:r>
              <a:rPr lang="en-US" sz="1400" b="1" i="1" dirty="0">
                <a:latin typeface="Century Schoolbook" panose="02040604050505020304" pitchFamily="18" charset="0"/>
                <a:cs typeface="Calibri" panose="020F0502020204030204" pitchFamily="34" charset="0"/>
              </a:rPr>
              <a:t>u</a:t>
            </a:r>
            <a:r>
              <a:rPr lang="en-US" sz="1400" b="1" dirty="0">
                <a:latin typeface="Century Schoolbook" panose="02040604050505020304" pitchFamily="18" charset="0"/>
                <a:cs typeface="Calibri" panose="020F0502020204030204" pitchFamily="34" charset="0"/>
              </a:rPr>
              <a:t> = </a:t>
            </a:r>
            <a:r>
              <a:rPr lang="en-US" sz="1400" b="1" i="1" dirty="0">
                <a:latin typeface="Century Schoolbook" panose="02040604050505020304" pitchFamily="18" charset="0"/>
                <a:cs typeface="Calibri" panose="020F0502020204030204" pitchFamily="34" charset="0"/>
              </a:rPr>
              <a:t>v </a:t>
            </a:r>
            <a:r>
              <a:rPr lang="en-US" sz="1400" b="1" dirty="0">
                <a:latin typeface="Century Schoolbook" panose="02040604050505020304" pitchFamily="18" charset="0"/>
                <a:cs typeface="Calibri" panose="020F0502020204030204" pitchFamily="34" charset="0"/>
              </a:rPr>
              <a:t>= 0 </a:t>
            </a:r>
            <a:r>
              <a:rPr lang="en-US" sz="1400" b="1" dirty="0">
                <a:latin typeface="Calibri" panose="020F0502020204030204" pitchFamily="34" charset="0"/>
                <a:cs typeface="Calibri" panose="020F0502020204030204" pitchFamily="34" charset="0"/>
              </a:rPr>
              <a:t>displacements on node 50 have no effect on the solution unless they appear in other MPC equations having node 49. For WARP3D, </a:t>
            </a:r>
            <a:r>
              <a:rPr lang="en-US" sz="1400" b="1" u="sng" dirty="0">
                <a:latin typeface="Calibri" panose="020F0502020204030204" pitchFamily="34" charset="0"/>
                <a:cs typeface="Calibri" panose="020F0502020204030204" pitchFamily="34" charset="0"/>
              </a:rPr>
              <a:t>do not </a:t>
            </a:r>
            <a:r>
              <a:rPr lang="en-US" sz="1400" b="1" dirty="0">
                <a:latin typeface="Calibri" panose="020F0502020204030204" pitchFamily="34" charset="0"/>
                <a:cs typeface="Calibri" panose="020F0502020204030204" pitchFamily="34" charset="0"/>
              </a:rPr>
              <a:t>include terms in MPCs with a zero multiplier, </a:t>
            </a:r>
            <a:r>
              <a:rPr lang="en-US" sz="1400" b="1" i="1" dirty="0">
                <a:latin typeface="Calibri" panose="020F0502020204030204" pitchFamily="34" charset="0"/>
                <a:cs typeface="Calibri" panose="020F0502020204030204" pitchFamily="34" charset="0"/>
              </a:rPr>
              <a:t>e.g.</a:t>
            </a:r>
            <a:r>
              <a:rPr lang="en-US" sz="1400" b="1" dirty="0">
                <a:latin typeface="Calibri" panose="020F0502020204030204" pitchFamily="34" charset="0"/>
                <a:cs typeface="Calibri" panose="020F0502020204030204" pitchFamily="34" charset="0"/>
              </a:rPr>
              <a:t> </a:t>
            </a:r>
            <a:r>
              <a:rPr lang="en-US" sz="1400" b="1" dirty="0">
                <a:latin typeface="Century Schoolbook" panose="02040604050505020304" pitchFamily="18" charset="0"/>
                <a:cs typeface="Calibri" panose="020F0502020204030204" pitchFamily="34" charset="0"/>
              </a:rPr>
              <a:t>49 0.0 </a:t>
            </a:r>
            <a:r>
              <a:rPr lang="en-US" sz="1400" b="1" i="1" dirty="0">
                <a:latin typeface="Century Schoolbook" panose="02040604050505020304" pitchFamily="18" charset="0"/>
                <a:cs typeface="Calibri" panose="020F0502020204030204" pitchFamily="34" charset="0"/>
              </a:rPr>
              <a:t>w </a:t>
            </a:r>
          </a:p>
        </p:txBody>
      </p:sp>
      <p:pic>
        <p:nvPicPr>
          <p:cNvPr id="11" name="Picture 10">
            <a:extLst>
              <a:ext uri="{FF2B5EF4-FFF2-40B4-BE49-F238E27FC236}">
                <a16:creationId xmlns:a16="http://schemas.microsoft.com/office/drawing/2014/main" id="{AC79C6A7-2E77-B243-879D-E7299F654067}"/>
              </a:ext>
            </a:extLst>
          </p:cNvPr>
          <p:cNvPicPr>
            <a:picLocks noChangeAspect="1"/>
          </p:cNvPicPr>
          <p:nvPr/>
        </p:nvPicPr>
        <p:blipFill>
          <a:blip r:embed="rId3"/>
          <a:stretch>
            <a:fillRect/>
          </a:stretch>
        </p:blipFill>
        <p:spPr>
          <a:xfrm>
            <a:off x="2572512" y="4671199"/>
            <a:ext cx="3302000" cy="152400"/>
          </a:xfrm>
          <a:prstGeom prst="rect">
            <a:avLst/>
          </a:prstGeom>
        </p:spPr>
      </p:pic>
      <p:pic>
        <p:nvPicPr>
          <p:cNvPr id="12" name="Picture 11">
            <a:extLst>
              <a:ext uri="{FF2B5EF4-FFF2-40B4-BE49-F238E27FC236}">
                <a16:creationId xmlns:a16="http://schemas.microsoft.com/office/drawing/2014/main" id="{06EDE54E-3A0F-878C-6CF8-309856E4164D}"/>
              </a:ext>
            </a:extLst>
          </p:cNvPr>
          <p:cNvPicPr>
            <a:picLocks noChangeAspect="1"/>
          </p:cNvPicPr>
          <p:nvPr/>
        </p:nvPicPr>
        <p:blipFill>
          <a:blip r:embed="rId4"/>
          <a:stretch>
            <a:fillRect/>
          </a:stretch>
        </p:blipFill>
        <p:spPr>
          <a:xfrm>
            <a:off x="2572512" y="5397961"/>
            <a:ext cx="2616200" cy="152400"/>
          </a:xfrm>
          <a:prstGeom prst="rect">
            <a:avLst/>
          </a:prstGeom>
        </p:spPr>
      </p:pic>
    </p:spTree>
    <p:extLst>
      <p:ext uri="{BB962C8B-B14F-4D97-AF65-F5344CB8AC3E}">
        <p14:creationId xmlns:p14="http://schemas.microsoft.com/office/powerpoint/2010/main" val="353035325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solidFill>
          <a:srgbClr val="FFFF0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effectLst/>
      </a:spPr>
      <a:bodyPr wrap="none" rtlCol="0">
        <a:spAutoFit/>
      </a:bodyPr>
      <a:lstStyle>
        <a:defPPr>
          <a:defRPr sz="1000" smtClean="0">
            <a:latin typeface="Calibri" charset="0"/>
            <a:ea typeface="Calibri" charset="0"/>
            <a:cs typeface="Calibri" charset="0"/>
          </a:defRPr>
        </a:defPPr>
      </a:lstStyle>
      <a:style>
        <a:lnRef idx="1">
          <a:schemeClr val="accent2"/>
        </a:lnRef>
        <a:fillRef idx="2">
          <a:schemeClr val="accent2"/>
        </a:fillRef>
        <a:effectRef idx="1">
          <a:schemeClr val="accent2"/>
        </a:effectRef>
        <a:fontRef idx="minor">
          <a:schemeClr val="dk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Median</Template>
  <TotalTime>93966</TotalTime>
  <Words>4172</Words>
  <Application>Microsoft Macintosh PowerPoint</Application>
  <PresentationFormat>On-screen Show (4:3)</PresentationFormat>
  <Paragraphs>478</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Cambria</vt:lpstr>
      <vt:lpstr>Century Schoolbook</vt:lpstr>
      <vt:lpstr>Courier New</vt:lpstr>
      <vt:lpstr>Gill Sans MT</vt:lpstr>
      <vt:lpstr>Tahoma</vt:lpstr>
      <vt:lpstr>Wingdings</vt:lpstr>
      <vt:lpstr>Median</vt:lpstr>
      <vt:lpstr>PowerPoint Presentation</vt:lpstr>
      <vt:lpstr>RVEs and PBCs</vt:lpstr>
      <vt:lpstr>Other References</vt:lpstr>
      <vt:lpstr>Common Case: Rectangular Prisms</vt:lpstr>
      <vt:lpstr>Macroscale Strain to Load RVE</vt:lpstr>
      <vt:lpstr>3D PBCs (see A on pg. 2)</vt:lpstr>
      <vt:lpstr>Multi-Point Constraint Equations</vt:lpstr>
      <vt:lpstr>Dummy Node – Link Element Technique</vt:lpstr>
      <vt:lpstr>Example: Dummy Node – Link Element</vt:lpstr>
      <vt:lpstr>Verification Example</vt:lpstr>
      <vt:lpstr>Mesh Data</vt:lpstr>
      <vt:lpstr>Loadings, Dummy-Nodes</vt:lpstr>
      <vt:lpstr>Simple loading: Only </vt:lpstr>
      <vt:lpstr>MPCs to Enforce Periodic Boundary </vt:lpstr>
      <vt:lpstr>Complete Input File (1)</vt:lpstr>
      <vt:lpstr>Complete Input File (2)</vt:lpstr>
      <vt:lpstr>More Complete Loading</vt:lpstr>
      <vt:lpstr>MPCs to Enforce Periodic Boundary </vt:lpstr>
      <vt:lpstr>Complete Input File (1)</vt:lpstr>
      <vt:lpstr>Complete Input File (2)</vt:lpstr>
      <vt:lpstr>Program to Make MPCs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rdodds</dc:creator>
  <cp:lastModifiedBy>Robert Dodds</cp:lastModifiedBy>
  <cp:revision>2696</cp:revision>
  <cp:lastPrinted>2025-12-19T16:32:04Z</cp:lastPrinted>
  <dcterms:created xsi:type="dcterms:W3CDTF">2010-09-26T19:52:46Z</dcterms:created>
  <dcterms:modified xsi:type="dcterms:W3CDTF">2025-12-25T16:27:14Z</dcterms:modified>
</cp:coreProperties>
</file>